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996" r:id="rId2"/>
    <p:sldMasterId id="2147484068" r:id="rId3"/>
    <p:sldMasterId id="2147484164" r:id="rId4"/>
  </p:sldMasterIdLst>
  <p:notesMasterIdLst>
    <p:notesMasterId r:id="rId63"/>
  </p:notesMasterIdLst>
  <p:sldIdLst>
    <p:sldId id="655" r:id="rId5"/>
    <p:sldId id="663" r:id="rId6"/>
    <p:sldId id="771" r:id="rId7"/>
    <p:sldId id="692" r:id="rId8"/>
    <p:sldId id="671" r:id="rId9"/>
    <p:sldId id="664" r:id="rId10"/>
    <p:sldId id="768" r:id="rId11"/>
    <p:sldId id="773" r:id="rId12"/>
    <p:sldId id="774" r:id="rId13"/>
    <p:sldId id="775" r:id="rId14"/>
    <p:sldId id="778" r:id="rId15"/>
    <p:sldId id="765" r:id="rId16"/>
    <p:sldId id="776" r:id="rId17"/>
    <p:sldId id="794" r:id="rId18"/>
    <p:sldId id="764" r:id="rId19"/>
    <p:sldId id="678" r:id="rId20"/>
    <p:sldId id="716" r:id="rId21"/>
    <p:sldId id="770" r:id="rId22"/>
    <p:sldId id="785" r:id="rId23"/>
    <p:sldId id="757" r:id="rId24"/>
    <p:sldId id="779" r:id="rId25"/>
    <p:sldId id="784" r:id="rId26"/>
    <p:sldId id="801" r:id="rId27"/>
    <p:sldId id="790" r:id="rId28"/>
    <p:sldId id="740" r:id="rId29"/>
    <p:sldId id="808" r:id="rId30"/>
    <p:sldId id="787" r:id="rId31"/>
    <p:sldId id="788" r:id="rId32"/>
    <p:sldId id="734" r:id="rId33"/>
    <p:sldId id="809" r:id="rId34"/>
    <p:sldId id="800" r:id="rId35"/>
    <p:sldId id="807" r:id="rId36"/>
    <p:sldId id="804" r:id="rId37"/>
    <p:sldId id="789" r:id="rId38"/>
    <p:sldId id="792" r:id="rId39"/>
    <p:sldId id="798" r:id="rId40"/>
    <p:sldId id="799" r:id="rId41"/>
    <p:sldId id="805" r:id="rId42"/>
    <p:sldId id="810" r:id="rId43"/>
    <p:sldId id="811" r:id="rId44"/>
    <p:sldId id="814" r:id="rId45"/>
    <p:sldId id="812" r:id="rId46"/>
    <p:sldId id="793" r:id="rId47"/>
    <p:sldId id="803" r:id="rId48"/>
    <p:sldId id="802" r:id="rId49"/>
    <p:sldId id="698" r:id="rId50"/>
    <p:sldId id="626" r:id="rId51"/>
    <p:sldId id="682" r:id="rId52"/>
    <p:sldId id="722" r:id="rId53"/>
    <p:sldId id="641" r:id="rId54"/>
    <p:sldId id="653" r:id="rId55"/>
    <p:sldId id="654" r:id="rId56"/>
    <p:sldId id="705" r:id="rId57"/>
    <p:sldId id="737" r:id="rId58"/>
    <p:sldId id="541" r:id="rId59"/>
    <p:sldId id="806" r:id="rId60"/>
    <p:sldId id="718" r:id="rId61"/>
    <p:sldId id="772" r:id="rId62"/>
  </p:sldIdLst>
  <p:sldSz cx="10837863" cy="7704138"/>
  <p:notesSz cx="6797675" cy="9928225"/>
  <p:defaultTextStyle>
    <a:defPPr>
      <a:defRPr lang="ru-RU"/>
    </a:defPPr>
    <a:lvl1pPr marL="0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038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8062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7089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6121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5146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4178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3208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2238" algn="l" defTabSz="105806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C1228E-196C-408B-87F2-1B42C9DAFE4D}">
          <p14:sldIdLst>
            <p14:sldId id="655"/>
            <p14:sldId id="663"/>
            <p14:sldId id="771"/>
            <p14:sldId id="692"/>
            <p14:sldId id="671"/>
            <p14:sldId id="664"/>
            <p14:sldId id="768"/>
            <p14:sldId id="773"/>
            <p14:sldId id="774"/>
            <p14:sldId id="775"/>
            <p14:sldId id="778"/>
            <p14:sldId id="765"/>
            <p14:sldId id="776"/>
            <p14:sldId id="794"/>
            <p14:sldId id="764"/>
            <p14:sldId id="678"/>
            <p14:sldId id="716"/>
            <p14:sldId id="770"/>
            <p14:sldId id="785"/>
            <p14:sldId id="757"/>
            <p14:sldId id="779"/>
            <p14:sldId id="784"/>
            <p14:sldId id="801"/>
            <p14:sldId id="790"/>
            <p14:sldId id="740"/>
            <p14:sldId id="808"/>
            <p14:sldId id="787"/>
            <p14:sldId id="788"/>
            <p14:sldId id="734"/>
            <p14:sldId id="809"/>
            <p14:sldId id="800"/>
            <p14:sldId id="807"/>
            <p14:sldId id="804"/>
            <p14:sldId id="789"/>
            <p14:sldId id="792"/>
            <p14:sldId id="798"/>
            <p14:sldId id="799"/>
            <p14:sldId id="805"/>
            <p14:sldId id="810"/>
            <p14:sldId id="811"/>
            <p14:sldId id="814"/>
            <p14:sldId id="812"/>
            <p14:sldId id="793"/>
            <p14:sldId id="803"/>
            <p14:sldId id="802"/>
            <p14:sldId id="698"/>
            <p14:sldId id="626"/>
            <p14:sldId id="682"/>
            <p14:sldId id="722"/>
            <p14:sldId id="641"/>
            <p14:sldId id="653"/>
            <p14:sldId id="654"/>
            <p14:sldId id="705"/>
            <p14:sldId id="737"/>
            <p14:sldId id="541"/>
            <p14:sldId id="806"/>
            <p14:sldId id="718"/>
            <p14:sldId id="7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27">
          <p15:clr>
            <a:srgbClr val="A4A3A4"/>
          </p15:clr>
        </p15:guide>
        <p15:guide id="2" pos="34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C000"/>
    <a:srgbClr val="FF5050"/>
    <a:srgbClr val="FF0066"/>
    <a:srgbClr val="FFFF00"/>
    <a:srgbClr val="FFFF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74" autoAdjust="0"/>
    <p:restoredTop sz="92914" autoAdjust="0"/>
  </p:normalViewPr>
  <p:slideViewPr>
    <p:cSldViewPr>
      <p:cViewPr varScale="1">
        <p:scale>
          <a:sx n="55" d="100"/>
          <a:sy n="55" d="100"/>
        </p:scale>
        <p:origin x="48" y="690"/>
      </p:cViewPr>
      <p:guideLst>
        <p:guide orient="horz" pos="2427"/>
        <p:guide pos="3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ABEC-123F-4000-B896-9308BDCD6445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44538"/>
            <a:ext cx="52355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B10DF-08A8-4774-8072-E33B36408A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1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038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8062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7089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6121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5146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4178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3208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2238" algn="l" defTabSz="10580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23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1050" y="744538"/>
            <a:ext cx="52355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23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1050" y="744538"/>
            <a:ext cx="52355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2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1050" y="744538"/>
            <a:ext cx="52355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2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1050" y="744538"/>
            <a:ext cx="52355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23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B10DF-08A8-4774-8072-E33B36408A4E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40" y="2393279"/>
            <a:ext cx="9212184" cy="16513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80" y="4365679"/>
            <a:ext cx="7586505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6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4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3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3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7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1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57453" y="308532"/>
            <a:ext cx="2438519" cy="65734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893" y="308532"/>
            <a:ext cx="7134926" cy="65734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4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40" y="2393279"/>
            <a:ext cx="9212184" cy="16513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80" y="4365679"/>
            <a:ext cx="7586505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6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3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83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9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115" y="4950640"/>
            <a:ext cx="9212184" cy="1530127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6115" y="3265352"/>
            <a:ext cx="9212184" cy="16852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0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80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70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116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645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174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703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2322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1904" y="1797653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9260" y="1797653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7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5" y="1724516"/>
            <a:ext cx="4788605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038" indent="0">
              <a:buNone/>
              <a:defRPr sz="2300" b="1"/>
            </a:lvl2pPr>
            <a:lvl3pPr marL="1058062" indent="0">
              <a:buNone/>
              <a:defRPr sz="2100" b="1"/>
            </a:lvl3pPr>
            <a:lvl4pPr marL="1587089" indent="0">
              <a:buNone/>
              <a:defRPr sz="1900" b="1"/>
            </a:lvl4pPr>
            <a:lvl5pPr marL="2116121" indent="0">
              <a:buNone/>
              <a:defRPr sz="1900" b="1"/>
            </a:lvl5pPr>
            <a:lvl6pPr marL="2645146" indent="0">
              <a:buNone/>
              <a:defRPr sz="1900" b="1"/>
            </a:lvl6pPr>
            <a:lvl7pPr marL="3174178" indent="0">
              <a:buNone/>
              <a:defRPr sz="1900" b="1"/>
            </a:lvl7pPr>
            <a:lvl8pPr marL="3703208" indent="0">
              <a:buNone/>
              <a:defRPr sz="1900" b="1"/>
            </a:lvl8pPr>
            <a:lvl9pPr marL="42322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895" y="2443221"/>
            <a:ext cx="4788605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5485" y="1724516"/>
            <a:ext cx="4790486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038" indent="0">
              <a:buNone/>
              <a:defRPr sz="2300" b="1"/>
            </a:lvl2pPr>
            <a:lvl3pPr marL="1058062" indent="0">
              <a:buNone/>
              <a:defRPr sz="2100" b="1"/>
            </a:lvl3pPr>
            <a:lvl4pPr marL="1587089" indent="0">
              <a:buNone/>
              <a:defRPr sz="1900" b="1"/>
            </a:lvl4pPr>
            <a:lvl5pPr marL="2116121" indent="0">
              <a:buNone/>
              <a:defRPr sz="1900" b="1"/>
            </a:lvl5pPr>
            <a:lvl6pPr marL="2645146" indent="0">
              <a:buNone/>
              <a:defRPr sz="1900" b="1"/>
            </a:lvl6pPr>
            <a:lvl7pPr marL="3174178" indent="0">
              <a:buNone/>
              <a:defRPr sz="1900" b="1"/>
            </a:lvl7pPr>
            <a:lvl8pPr marL="3703208" indent="0">
              <a:buNone/>
              <a:defRPr sz="1900" b="1"/>
            </a:lvl8pPr>
            <a:lvl9pPr marL="42322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5485" y="2443221"/>
            <a:ext cx="4790486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46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77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11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8" y="306739"/>
            <a:ext cx="3565583" cy="130542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304" y="306745"/>
            <a:ext cx="6058666" cy="657526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898" y="1612176"/>
            <a:ext cx="3565583" cy="5269845"/>
          </a:xfrm>
        </p:spPr>
        <p:txBody>
          <a:bodyPr/>
          <a:lstStyle>
            <a:lvl1pPr marL="0" indent="0">
              <a:buNone/>
              <a:defRPr sz="1500"/>
            </a:lvl1pPr>
            <a:lvl2pPr marL="529038" indent="0">
              <a:buNone/>
              <a:defRPr sz="1400"/>
            </a:lvl2pPr>
            <a:lvl3pPr marL="1058062" indent="0">
              <a:buNone/>
              <a:defRPr sz="1200"/>
            </a:lvl3pPr>
            <a:lvl4pPr marL="1587089" indent="0">
              <a:buNone/>
              <a:defRPr sz="1100"/>
            </a:lvl4pPr>
            <a:lvl5pPr marL="2116121" indent="0">
              <a:buNone/>
              <a:defRPr sz="1100"/>
            </a:lvl5pPr>
            <a:lvl6pPr marL="2645146" indent="0">
              <a:buNone/>
              <a:defRPr sz="1100"/>
            </a:lvl6pPr>
            <a:lvl7pPr marL="3174178" indent="0">
              <a:buNone/>
              <a:defRPr sz="1100"/>
            </a:lvl7pPr>
            <a:lvl8pPr marL="3703208" indent="0">
              <a:buNone/>
              <a:defRPr sz="1100"/>
            </a:lvl8pPr>
            <a:lvl9pPr marL="42322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9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06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03" y="5392897"/>
            <a:ext cx="6502718" cy="63666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4303" y="688381"/>
            <a:ext cx="6502718" cy="4622483"/>
          </a:xfrm>
        </p:spPr>
        <p:txBody>
          <a:bodyPr/>
          <a:lstStyle>
            <a:lvl1pPr marL="0" indent="0">
              <a:buNone/>
              <a:defRPr sz="3600"/>
            </a:lvl1pPr>
            <a:lvl2pPr marL="529038" indent="0">
              <a:buNone/>
              <a:defRPr sz="3200"/>
            </a:lvl2pPr>
            <a:lvl3pPr marL="1058062" indent="0">
              <a:buNone/>
              <a:defRPr sz="2800"/>
            </a:lvl3pPr>
            <a:lvl4pPr marL="1587089" indent="0">
              <a:buNone/>
              <a:defRPr sz="2300"/>
            </a:lvl4pPr>
            <a:lvl5pPr marL="2116121" indent="0">
              <a:buNone/>
              <a:defRPr sz="2300"/>
            </a:lvl5pPr>
            <a:lvl6pPr marL="2645146" indent="0">
              <a:buNone/>
              <a:defRPr sz="2300"/>
            </a:lvl6pPr>
            <a:lvl7pPr marL="3174178" indent="0">
              <a:buNone/>
              <a:defRPr sz="2300"/>
            </a:lvl7pPr>
            <a:lvl8pPr marL="3703208" indent="0">
              <a:buNone/>
              <a:defRPr sz="2300"/>
            </a:lvl8pPr>
            <a:lvl9pPr marL="4232238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4303" y="6029560"/>
            <a:ext cx="6502718" cy="904166"/>
          </a:xfrm>
        </p:spPr>
        <p:txBody>
          <a:bodyPr/>
          <a:lstStyle>
            <a:lvl1pPr marL="0" indent="0">
              <a:buNone/>
              <a:defRPr sz="1500"/>
            </a:lvl1pPr>
            <a:lvl2pPr marL="529038" indent="0">
              <a:buNone/>
              <a:defRPr sz="1400"/>
            </a:lvl2pPr>
            <a:lvl3pPr marL="1058062" indent="0">
              <a:buNone/>
              <a:defRPr sz="1200"/>
            </a:lvl3pPr>
            <a:lvl4pPr marL="1587089" indent="0">
              <a:buNone/>
              <a:defRPr sz="1100"/>
            </a:lvl4pPr>
            <a:lvl5pPr marL="2116121" indent="0">
              <a:buNone/>
              <a:defRPr sz="1100"/>
            </a:lvl5pPr>
            <a:lvl6pPr marL="2645146" indent="0">
              <a:buNone/>
              <a:defRPr sz="1100"/>
            </a:lvl6pPr>
            <a:lvl7pPr marL="3174178" indent="0">
              <a:buNone/>
              <a:defRPr sz="1100"/>
            </a:lvl7pPr>
            <a:lvl8pPr marL="3703208" indent="0">
              <a:buNone/>
              <a:defRPr sz="1100"/>
            </a:lvl8pPr>
            <a:lvl9pPr marL="42322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19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00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57453" y="308532"/>
            <a:ext cx="2438519" cy="65734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893" y="308532"/>
            <a:ext cx="7134926" cy="65734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85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40" y="2393279"/>
            <a:ext cx="9212184" cy="16513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81" y="4365679"/>
            <a:ext cx="7586504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7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6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65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6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115" y="4950632"/>
            <a:ext cx="9212184" cy="1530127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6115" y="3265346"/>
            <a:ext cx="9212184" cy="16852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4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8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83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1177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6472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176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7061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235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20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1894" y="1797642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9250" y="1797642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30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4" y="1724516"/>
            <a:ext cx="4788605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48" indent="0">
              <a:buNone/>
              <a:defRPr sz="2300" b="1"/>
            </a:lvl2pPr>
            <a:lvl3pPr marL="1058892" indent="0">
              <a:buNone/>
              <a:defRPr sz="2100" b="1"/>
            </a:lvl3pPr>
            <a:lvl4pPr marL="1588339" indent="0">
              <a:buNone/>
              <a:defRPr sz="1900" b="1"/>
            </a:lvl4pPr>
            <a:lvl5pPr marL="2117784" indent="0">
              <a:buNone/>
              <a:defRPr sz="1900" b="1"/>
            </a:lvl5pPr>
            <a:lvl6pPr marL="2647226" indent="0">
              <a:buNone/>
              <a:defRPr sz="1900" b="1"/>
            </a:lvl6pPr>
            <a:lvl7pPr marL="3176673" indent="0">
              <a:buNone/>
              <a:defRPr sz="1900" b="1"/>
            </a:lvl7pPr>
            <a:lvl8pPr marL="3706119" indent="0">
              <a:buNone/>
              <a:defRPr sz="1900" b="1"/>
            </a:lvl8pPr>
            <a:lvl9pPr marL="423556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894" y="2443210"/>
            <a:ext cx="4788605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5485" y="1724516"/>
            <a:ext cx="4790486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48" indent="0">
              <a:buNone/>
              <a:defRPr sz="2300" b="1"/>
            </a:lvl2pPr>
            <a:lvl3pPr marL="1058892" indent="0">
              <a:buNone/>
              <a:defRPr sz="2100" b="1"/>
            </a:lvl3pPr>
            <a:lvl4pPr marL="1588339" indent="0">
              <a:buNone/>
              <a:defRPr sz="1900" b="1"/>
            </a:lvl4pPr>
            <a:lvl5pPr marL="2117784" indent="0">
              <a:buNone/>
              <a:defRPr sz="1900" b="1"/>
            </a:lvl5pPr>
            <a:lvl6pPr marL="2647226" indent="0">
              <a:buNone/>
              <a:defRPr sz="1900" b="1"/>
            </a:lvl6pPr>
            <a:lvl7pPr marL="3176673" indent="0">
              <a:buNone/>
              <a:defRPr sz="1900" b="1"/>
            </a:lvl7pPr>
            <a:lvl8pPr marL="3706119" indent="0">
              <a:buNone/>
              <a:defRPr sz="1900" b="1"/>
            </a:lvl8pPr>
            <a:lvl9pPr marL="423556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5485" y="2443210"/>
            <a:ext cx="4790486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37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115" y="4950626"/>
            <a:ext cx="9212184" cy="1530127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6115" y="3265352"/>
            <a:ext cx="9212184" cy="16852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8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74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1165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6457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174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703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2331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75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4" y="306739"/>
            <a:ext cx="3565583" cy="130542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304" y="306745"/>
            <a:ext cx="6058666" cy="657526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894" y="1612172"/>
            <a:ext cx="3565583" cy="5269845"/>
          </a:xfrm>
        </p:spPr>
        <p:txBody>
          <a:bodyPr/>
          <a:lstStyle>
            <a:lvl1pPr marL="0" indent="0">
              <a:buNone/>
              <a:defRPr sz="1500"/>
            </a:lvl1pPr>
            <a:lvl2pPr marL="529448" indent="0">
              <a:buNone/>
              <a:defRPr sz="1400"/>
            </a:lvl2pPr>
            <a:lvl3pPr marL="1058892" indent="0">
              <a:buNone/>
              <a:defRPr sz="1200"/>
            </a:lvl3pPr>
            <a:lvl4pPr marL="1588339" indent="0">
              <a:buNone/>
              <a:defRPr sz="1000"/>
            </a:lvl4pPr>
            <a:lvl5pPr marL="2117784" indent="0">
              <a:buNone/>
              <a:defRPr sz="1000"/>
            </a:lvl5pPr>
            <a:lvl6pPr marL="2647226" indent="0">
              <a:buNone/>
              <a:defRPr sz="1000"/>
            </a:lvl6pPr>
            <a:lvl7pPr marL="3176673" indent="0">
              <a:buNone/>
              <a:defRPr sz="1000"/>
            </a:lvl7pPr>
            <a:lvl8pPr marL="3706119" indent="0">
              <a:buNone/>
              <a:defRPr sz="1000"/>
            </a:lvl8pPr>
            <a:lvl9pPr marL="423556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01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298" y="5392897"/>
            <a:ext cx="6502718" cy="63666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4298" y="688381"/>
            <a:ext cx="6502718" cy="4622483"/>
          </a:xfrm>
        </p:spPr>
        <p:txBody>
          <a:bodyPr/>
          <a:lstStyle>
            <a:lvl1pPr marL="0" indent="0">
              <a:buNone/>
              <a:defRPr sz="3600"/>
            </a:lvl1pPr>
            <a:lvl2pPr marL="529448" indent="0">
              <a:buNone/>
              <a:defRPr sz="3200"/>
            </a:lvl2pPr>
            <a:lvl3pPr marL="1058892" indent="0">
              <a:buNone/>
              <a:defRPr sz="2800"/>
            </a:lvl3pPr>
            <a:lvl4pPr marL="1588339" indent="0">
              <a:buNone/>
              <a:defRPr sz="2300"/>
            </a:lvl4pPr>
            <a:lvl5pPr marL="2117784" indent="0">
              <a:buNone/>
              <a:defRPr sz="2300"/>
            </a:lvl5pPr>
            <a:lvl6pPr marL="2647226" indent="0">
              <a:buNone/>
              <a:defRPr sz="2300"/>
            </a:lvl6pPr>
            <a:lvl7pPr marL="3176673" indent="0">
              <a:buNone/>
              <a:defRPr sz="2300"/>
            </a:lvl7pPr>
            <a:lvl8pPr marL="3706119" indent="0">
              <a:buNone/>
              <a:defRPr sz="2300"/>
            </a:lvl8pPr>
            <a:lvl9pPr marL="423556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4298" y="6029558"/>
            <a:ext cx="6502718" cy="904166"/>
          </a:xfrm>
        </p:spPr>
        <p:txBody>
          <a:bodyPr/>
          <a:lstStyle>
            <a:lvl1pPr marL="0" indent="0">
              <a:buNone/>
              <a:defRPr sz="1500"/>
            </a:lvl1pPr>
            <a:lvl2pPr marL="529448" indent="0">
              <a:buNone/>
              <a:defRPr sz="1400"/>
            </a:lvl2pPr>
            <a:lvl3pPr marL="1058892" indent="0">
              <a:buNone/>
              <a:defRPr sz="1200"/>
            </a:lvl3pPr>
            <a:lvl4pPr marL="1588339" indent="0">
              <a:buNone/>
              <a:defRPr sz="1000"/>
            </a:lvl4pPr>
            <a:lvl5pPr marL="2117784" indent="0">
              <a:buNone/>
              <a:defRPr sz="1000"/>
            </a:lvl5pPr>
            <a:lvl6pPr marL="2647226" indent="0">
              <a:buNone/>
              <a:defRPr sz="1000"/>
            </a:lvl6pPr>
            <a:lvl7pPr marL="3176673" indent="0">
              <a:buNone/>
              <a:defRPr sz="1000"/>
            </a:lvl7pPr>
            <a:lvl8pPr marL="3706119" indent="0">
              <a:buNone/>
              <a:defRPr sz="1000"/>
            </a:lvl8pPr>
            <a:lvl9pPr marL="423556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44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57453" y="308529"/>
            <a:ext cx="2438519" cy="65734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893" y="308529"/>
            <a:ext cx="7134926" cy="65734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51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40" y="2393279"/>
            <a:ext cx="9212184" cy="16513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81" y="4365679"/>
            <a:ext cx="7586504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16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7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115" y="4950629"/>
            <a:ext cx="9212184" cy="1530127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6115" y="3265346"/>
            <a:ext cx="9212184" cy="16852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4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8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84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117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6474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1769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7064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235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2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1894" y="1797639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9250" y="1797639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63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4" y="1724516"/>
            <a:ext cx="4788605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91" indent="0">
              <a:buNone/>
              <a:defRPr sz="2300" b="1"/>
            </a:lvl2pPr>
            <a:lvl3pPr marL="1058979" indent="0">
              <a:buNone/>
              <a:defRPr sz="2100" b="1"/>
            </a:lvl3pPr>
            <a:lvl4pPr marL="1588472" indent="0">
              <a:buNone/>
              <a:defRPr sz="1900" b="1"/>
            </a:lvl4pPr>
            <a:lvl5pPr marL="2117961" indent="0">
              <a:buNone/>
              <a:defRPr sz="1900" b="1"/>
            </a:lvl5pPr>
            <a:lvl6pPr marL="2647448" indent="0">
              <a:buNone/>
              <a:defRPr sz="1900" b="1"/>
            </a:lvl6pPr>
            <a:lvl7pPr marL="3176939" indent="0">
              <a:buNone/>
              <a:defRPr sz="1900" b="1"/>
            </a:lvl7pPr>
            <a:lvl8pPr marL="3706429" indent="0">
              <a:buNone/>
              <a:defRPr sz="1900" b="1"/>
            </a:lvl8pPr>
            <a:lvl9pPr marL="423592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894" y="2443210"/>
            <a:ext cx="4788605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5485" y="1724516"/>
            <a:ext cx="4790486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91" indent="0">
              <a:buNone/>
              <a:defRPr sz="2300" b="1"/>
            </a:lvl2pPr>
            <a:lvl3pPr marL="1058979" indent="0">
              <a:buNone/>
              <a:defRPr sz="2100" b="1"/>
            </a:lvl3pPr>
            <a:lvl4pPr marL="1588472" indent="0">
              <a:buNone/>
              <a:defRPr sz="1900" b="1"/>
            </a:lvl4pPr>
            <a:lvl5pPr marL="2117961" indent="0">
              <a:buNone/>
              <a:defRPr sz="1900" b="1"/>
            </a:lvl5pPr>
            <a:lvl6pPr marL="2647448" indent="0">
              <a:buNone/>
              <a:defRPr sz="1900" b="1"/>
            </a:lvl6pPr>
            <a:lvl7pPr marL="3176939" indent="0">
              <a:buNone/>
              <a:defRPr sz="1900" b="1"/>
            </a:lvl7pPr>
            <a:lvl8pPr marL="3706429" indent="0">
              <a:buNone/>
              <a:defRPr sz="1900" b="1"/>
            </a:lvl8pPr>
            <a:lvl9pPr marL="423592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5485" y="2443210"/>
            <a:ext cx="4790486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80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6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1904" y="1797647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9260" y="1797647"/>
            <a:ext cx="4786723" cy="5084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61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50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4" y="306739"/>
            <a:ext cx="3565583" cy="130542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304" y="306745"/>
            <a:ext cx="6058666" cy="657526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894" y="1612169"/>
            <a:ext cx="3565583" cy="5269845"/>
          </a:xfrm>
        </p:spPr>
        <p:txBody>
          <a:bodyPr/>
          <a:lstStyle>
            <a:lvl1pPr marL="0" indent="0">
              <a:buNone/>
              <a:defRPr sz="1500"/>
            </a:lvl1pPr>
            <a:lvl2pPr marL="529491" indent="0">
              <a:buNone/>
              <a:defRPr sz="1400"/>
            </a:lvl2pPr>
            <a:lvl3pPr marL="1058979" indent="0">
              <a:buNone/>
              <a:defRPr sz="1200"/>
            </a:lvl3pPr>
            <a:lvl4pPr marL="1588472" indent="0">
              <a:buNone/>
              <a:defRPr sz="1000"/>
            </a:lvl4pPr>
            <a:lvl5pPr marL="2117961" indent="0">
              <a:buNone/>
              <a:defRPr sz="1000"/>
            </a:lvl5pPr>
            <a:lvl6pPr marL="2647448" indent="0">
              <a:buNone/>
              <a:defRPr sz="1000"/>
            </a:lvl6pPr>
            <a:lvl7pPr marL="3176939" indent="0">
              <a:buNone/>
              <a:defRPr sz="1000"/>
            </a:lvl7pPr>
            <a:lvl8pPr marL="3706429" indent="0">
              <a:buNone/>
              <a:defRPr sz="1000"/>
            </a:lvl8pPr>
            <a:lvl9pPr marL="42359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08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298" y="5392897"/>
            <a:ext cx="6502718" cy="63666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4298" y="688381"/>
            <a:ext cx="6502718" cy="4622483"/>
          </a:xfrm>
        </p:spPr>
        <p:txBody>
          <a:bodyPr/>
          <a:lstStyle>
            <a:lvl1pPr marL="0" indent="0">
              <a:buNone/>
              <a:defRPr sz="3600"/>
            </a:lvl1pPr>
            <a:lvl2pPr marL="529491" indent="0">
              <a:buNone/>
              <a:defRPr sz="3200"/>
            </a:lvl2pPr>
            <a:lvl3pPr marL="1058979" indent="0">
              <a:buNone/>
              <a:defRPr sz="2800"/>
            </a:lvl3pPr>
            <a:lvl4pPr marL="1588472" indent="0">
              <a:buNone/>
              <a:defRPr sz="2300"/>
            </a:lvl4pPr>
            <a:lvl5pPr marL="2117961" indent="0">
              <a:buNone/>
              <a:defRPr sz="2300"/>
            </a:lvl5pPr>
            <a:lvl6pPr marL="2647448" indent="0">
              <a:buNone/>
              <a:defRPr sz="2300"/>
            </a:lvl6pPr>
            <a:lvl7pPr marL="3176939" indent="0">
              <a:buNone/>
              <a:defRPr sz="2300"/>
            </a:lvl7pPr>
            <a:lvl8pPr marL="3706429" indent="0">
              <a:buNone/>
              <a:defRPr sz="2300"/>
            </a:lvl8pPr>
            <a:lvl9pPr marL="423592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4298" y="6029558"/>
            <a:ext cx="6502718" cy="904166"/>
          </a:xfrm>
        </p:spPr>
        <p:txBody>
          <a:bodyPr/>
          <a:lstStyle>
            <a:lvl1pPr marL="0" indent="0">
              <a:buNone/>
              <a:defRPr sz="1500"/>
            </a:lvl1pPr>
            <a:lvl2pPr marL="529491" indent="0">
              <a:buNone/>
              <a:defRPr sz="1400"/>
            </a:lvl2pPr>
            <a:lvl3pPr marL="1058979" indent="0">
              <a:buNone/>
              <a:defRPr sz="1200"/>
            </a:lvl3pPr>
            <a:lvl4pPr marL="1588472" indent="0">
              <a:buNone/>
              <a:defRPr sz="1000"/>
            </a:lvl4pPr>
            <a:lvl5pPr marL="2117961" indent="0">
              <a:buNone/>
              <a:defRPr sz="1000"/>
            </a:lvl5pPr>
            <a:lvl6pPr marL="2647448" indent="0">
              <a:buNone/>
              <a:defRPr sz="1000"/>
            </a:lvl6pPr>
            <a:lvl7pPr marL="3176939" indent="0">
              <a:buNone/>
              <a:defRPr sz="1000"/>
            </a:lvl7pPr>
            <a:lvl8pPr marL="3706429" indent="0">
              <a:buNone/>
              <a:defRPr sz="1000"/>
            </a:lvl8pPr>
            <a:lvl9pPr marL="42359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78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5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57453" y="308529"/>
            <a:ext cx="2438519" cy="65734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893" y="308529"/>
            <a:ext cx="7134926" cy="65734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7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5" y="1724516"/>
            <a:ext cx="4788605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146" indent="0">
              <a:buNone/>
              <a:defRPr sz="2300" b="1"/>
            </a:lvl2pPr>
            <a:lvl3pPr marL="1058281" indent="0">
              <a:buNone/>
              <a:defRPr sz="2100" b="1"/>
            </a:lvl3pPr>
            <a:lvl4pPr marL="1587421" indent="0">
              <a:buNone/>
              <a:defRPr sz="1900" b="1"/>
            </a:lvl4pPr>
            <a:lvl5pPr marL="2116564" indent="0">
              <a:buNone/>
              <a:defRPr sz="1900" b="1"/>
            </a:lvl5pPr>
            <a:lvl6pPr marL="2645704" indent="0">
              <a:buNone/>
              <a:defRPr sz="1900" b="1"/>
            </a:lvl6pPr>
            <a:lvl7pPr marL="3174843" indent="0">
              <a:buNone/>
              <a:defRPr sz="1900" b="1"/>
            </a:lvl7pPr>
            <a:lvl8pPr marL="3703984" indent="0">
              <a:buNone/>
              <a:defRPr sz="1900" b="1"/>
            </a:lvl8pPr>
            <a:lvl9pPr marL="423312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895" y="2443221"/>
            <a:ext cx="4788605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5485" y="1724516"/>
            <a:ext cx="4790486" cy="7186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146" indent="0">
              <a:buNone/>
              <a:defRPr sz="2300" b="1"/>
            </a:lvl2pPr>
            <a:lvl3pPr marL="1058281" indent="0">
              <a:buNone/>
              <a:defRPr sz="2100" b="1"/>
            </a:lvl3pPr>
            <a:lvl4pPr marL="1587421" indent="0">
              <a:buNone/>
              <a:defRPr sz="1900" b="1"/>
            </a:lvl4pPr>
            <a:lvl5pPr marL="2116564" indent="0">
              <a:buNone/>
              <a:defRPr sz="1900" b="1"/>
            </a:lvl5pPr>
            <a:lvl6pPr marL="2645704" indent="0">
              <a:buNone/>
              <a:defRPr sz="1900" b="1"/>
            </a:lvl6pPr>
            <a:lvl7pPr marL="3174843" indent="0">
              <a:buNone/>
              <a:defRPr sz="1900" b="1"/>
            </a:lvl7pPr>
            <a:lvl8pPr marL="3703984" indent="0">
              <a:buNone/>
              <a:defRPr sz="1900" b="1"/>
            </a:lvl8pPr>
            <a:lvl9pPr marL="423312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5485" y="2443221"/>
            <a:ext cx="4790486" cy="443879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5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9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8" y="306739"/>
            <a:ext cx="3565583" cy="130542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304" y="306743"/>
            <a:ext cx="6058666" cy="657526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898" y="1612166"/>
            <a:ext cx="3565583" cy="5269845"/>
          </a:xfrm>
        </p:spPr>
        <p:txBody>
          <a:bodyPr/>
          <a:lstStyle>
            <a:lvl1pPr marL="0" indent="0">
              <a:buNone/>
              <a:defRPr sz="1500"/>
            </a:lvl1pPr>
            <a:lvl2pPr marL="529146" indent="0">
              <a:buNone/>
              <a:defRPr sz="1400"/>
            </a:lvl2pPr>
            <a:lvl3pPr marL="1058281" indent="0">
              <a:buNone/>
              <a:defRPr sz="1200"/>
            </a:lvl3pPr>
            <a:lvl4pPr marL="1587421" indent="0">
              <a:buNone/>
              <a:defRPr sz="1100"/>
            </a:lvl4pPr>
            <a:lvl5pPr marL="2116564" indent="0">
              <a:buNone/>
              <a:defRPr sz="1100"/>
            </a:lvl5pPr>
            <a:lvl6pPr marL="2645704" indent="0">
              <a:buNone/>
              <a:defRPr sz="1100"/>
            </a:lvl6pPr>
            <a:lvl7pPr marL="3174843" indent="0">
              <a:buNone/>
              <a:defRPr sz="1100"/>
            </a:lvl7pPr>
            <a:lvl8pPr marL="3703984" indent="0">
              <a:buNone/>
              <a:defRPr sz="1100"/>
            </a:lvl8pPr>
            <a:lvl9pPr marL="423312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03" y="5392897"/>
            <a:ext cx="6502718" cy="63666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4303" y="688381"/>
            <a:ext cx="6502718" cy="4622483"/>
          </a:xfrm>
        </p:spPr>
        <p:txBody>
          <a:bodyPr/>
          <a:lstStyle>
            <a:lvl1pPr marL="0" indent="0">
              <a:buNone/>
              <a:defRPr sz="3600"/>
            </a:lvl1pPr>
            <a:lvl2pPr marL="529146" indent="0">
              <a:buNone/>
              <a:defRPr sz="3200"/>
            </a:lvl2pPr>
            <a:lvl3pPr marL="1058281" indent="0">
              <a:buNone/>
              <a:defRPr sz="2800"/>
            </a:lvl3pPr>
            <a:lvl4pPr marL="1587421" indent="0">
              <a:buNone/>
              <a:defRPr sz="2300"/>
            </a:lvl4pPr>
            <a:lvl5pPr marL="2116564" indent="0">
              <a:buNone/>
              <a:defRPr sz="2300"/>
            </a:lvl5pPr>
            <a:lvl6pPr marL="2645704" indent="0">
              <a:buNone/>
              <a:defRPr sz="2300"/>
            </a:lvl6pPr>
            <a:lvl7pPr marL="3174843" indent="0">
              <a:buNone/>
              <a:defRPr sz="2300"/>
            </a:lvl7pPr>
            <a:lvl8pPr marL="3703984" indent="0">
              <a:buNone/>
              <a:defRPr sz="2300"/>
            </a:lvl8pPr>
            <a:lvl9pPr marL="42331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4303" y="6029560"/>
            <a:ext cx="6502718" cy="904166"/>
          </a:xfrm>
        </p:spPr>
        <p:txBody>
          <a:bodyPr/>
          <a:lstStyle>
            <a:lvl1pPr marL="0" indent="0">
              <a:buNone/>
              <a:defRPr sz="1500"/>
            </a:lvl1pPr>
            <a:lvl2pPr marL="529146" indent="0">
              <a:buNone/>
              <a:defRPr sz="1400"/>
            </a:lvl2pPr>
            <a:lvl3pPr marL="1058281" indent="0">
              <a:buNone/>
              <a:defRPr sz="1200"/>
            </a:lvl3pPr>
            <a:lvl4pPr marL="1587421" indent="0">
              <a:buNone/>
              <a:defRPr sz="1100"/>
            </a:lvl4pPr>
            <a:lvl5pPr marL="2116564" indent="0">
              <a:buNone/>
              <a:defRPr sz="1100"/>
            </a:lvl5pPr>
            <a:lvl6pPr marL="2645704" indent="0">
              <a:buNone/>
              <a:defRPr sz="1100"/>
            </a:lvl6pPr>
            <a:lvl7pPr marL="3174843" indent="0">
              <a:buNone/>
              <a:defRPr sz="1100"/>
            </a:lvl7pPr>
            <a:lvl8pPr marL="3703984" indent="0">
              <a:buNone/>
              <a:defRPr sz="1100"/>
            </a:lvl8pPr>
            <a:lvl9pPr marL="423312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0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05" y="308525"/>
            <a:ext cx="9754076" cy="1284023"/>
          </a:xfrm>
          <a:prstGeom prst="rect">
            <a:avLst/>
          </a:prstGeom>
        </p:spPr>
        <p:txBody>
          <a:bodyPr vert="horz" lIns="105828" tIns="52916" rIns="105828" bIns="529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905" y="1797647"/>
            <a:ext cx="9754076" cy="5084375"/>
          </a:xfrm>
          <a:prstGeom prst="rect">
            <a:avLst/>
          </a:prstGeom>
        </p:spPr>
        <p:txBody>
          <a:bodyPr vert="horz" lIns="105828" tIns="52916" rIns="105828" bIns="529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905" y="7140603"/>
            <a:ext cx="2528835" cy="410174"/>
          </a:xfrm>
          <a:prstGeom prst="rect">
            <a:avLst/>
          </a:prstGeom>
        </p:spPr>
        <p:txBody>
          <a:bodyPr vert="horz" lIns="105828" tIns="52916" rIns="105828" bIns="529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281"/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281"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02948" y="7140603"/>
            <a:ext cx="3431990" cy="410174"/>
          </a:xfrm>
          <a:prstGeom prst="rect">
            <a:avLst/>
          </a:prstGeom>
        </p:spPr>
        <p:txBody>
          <a:bodyPr vert="horz" lIns="105828" tIns="52916" rIns="105828" bIns="529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28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67146" y="7140603"/>
            <a:ext cx="2528835" cy="410174"/>
          </a:xfrm>
          <a:prstGeom prst="rect">
            <a:avLst/>
          </a:prstGeom>
        </p:spPr>
        <p:txBody>
          <a:bodyPr vert="horz" lIns="105828" tIns="52916" rIns="105828" bIns="529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281"/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28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4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58281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6857" indent="-396857" algn="l" defTabSz="10582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59855" indent="-330715" algn="l" defTabSz="1058281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2852" indent="-264569" algn="l" defTabSz="105828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997" indent="-264569" algn="l" defTabSz="1058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1131" indent="-264569" algn="l" defTabSz="1058281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0274" indent="-264569" algn="l" defTabSz="105828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39413" indent="-264569" algn="l" defTabSz="105828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553" indent="-264569" algn="l" defTabSz="105828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97696" indent="-264569" algn="l" defTabSz="105828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46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8281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421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6564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5704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4843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984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3124" algn="l" defTabSz="105828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05" y="308526"/>
            <a:ext cx="9754076" cy="1284023"/>
          </a:xfrm>
          <a:prstGeom prst="rect">
            <a:avLst/>
          </a:prstGeom>
        </p:spPr>
        <p:txBody>
          <a:bodyPr vert="horz" lIns="105804" tIns="52903" rIns="105804" bIns="529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905" y="1797653"/>
            <a:ext cx="9754076" cy="5084375"/>
          </a:xfrm>
          <a:prstGeom prst="rect">
            <a:avLst/>
          </a:prstGeom>
        </p:spPr>
        <p:txBody>
          <a:bodyPr vert="horz" lIns="105804" tIns="52903" rIns="105804" bIns="529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905" y="7140603"/>
            <a:ext cx="2528835" cy="410174"/>
          </a:xfrm>
          <a:prstGeom prst="rect">
            <a:avLst/>
          </a:prstGeom>
        </p:spPr>
        <p:txBody>
          <a:bodyPr vert="horz" lIns="105804" tIns="52903" rIns="105804" bIns="5290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02948" y="7140603"/>
            <a:ext cx="3431990" cy="410174"/>
          </a:xfrm>
          <a:prstGeom prst="rect">
            <a:avLst/>
          </a:prstGeom>
        </p:spPr>
        <p:txBody>
          <a:bodyPr vert="horz" lIns="105804" tIns="52903" rIns="105804" bIns="5290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67146" y="7140603"/>
            <a:ext cx="2528835" cy="410174"/>
          </a:xfrm>
          <a:prstGeom prst="rect">
            <a:avLst/>
          </a:prstGeom>
        </p:spPr>
        <p:txBody>
          <a:bodyPr vert="horz" lIns="105804" tIns="52903" rIns="105804" bIns="5290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1058062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6774" indent="-396774" algn="l" defTabSz="105806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59672" indent="-330642" algn="l" defTabSz="105806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2572" indent="-264517" algn="l" defTabSz="10580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07" indent="-264517" algn="l" defTabSz="105806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0634" indent="-264517" algn="l" defTabSz="105806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09662" indent="-264517" algn="l" defTabSz="10580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38693" indent="-264517" algn="l" defTabSz="10580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7723" indent="-264517" algn="l" defTabSz="10580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96751" indent="-264517" algn="l" defTabSz="10580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038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8062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089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6121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5146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4178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208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2238" algn="l" defTabSz="10580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4" y="308526"/>
            <a:ext cx="9754077" cy="1284023"/>
          </a:xfrm>
          <a:prstGeom prst="rect">
            <a:avLst/>
          </a:prstGeom>
        </p:spPr>
        <p:txBody>
          <a:bodyPr vert="horz" lIns="105888" tIns="52944" rIns="105888" bIns="5294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4" y="1797642"/>
            <a:ext cx="9754077" cy="5084375"/>
          </a:xfrm>
          <a:prstGeom prst="rect">
            <a:avLst/>
          </a:prstGeom>
        </p:spPr>
        <p:txBody>
          <a:bodyPr vert="horz" lIns="105888" tIns="52944" rIns="105888" bIns="529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894" y="7140596"/>
            <a:ext cx="2528835" cy="410174"/>
          </a:xfrm>
          <a:prstGeom prst="rect">
            <a:avLst/>
          </a:prstGeom>
        </p:spPr>
        <p:txBody>
          <a:bodyPr vert="horz" lIns="105888" tIns="52944" rIns="105888" bIns="529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892"/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892"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02938" y="7140596"/>
            <a:ext cx="3431990" cy="410174"/>
          </a:xfrm>
          <a:prstGeom prst="rect">
            <a:avLst/>
          </a:prstGeom>
        </p:spPr>
        <p:txBody>
          <a:bodyPr vert="horz" lIns="105888" tIns="52944" rIns="105888" bIns="529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8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67136" y="7140596"/>
            <a:ext cx="2528835" cy="410174"/>
          </a:xfrm>
          <a:prstGeom prst="rect">
            <a:avLst/>
          </a:prstGeom>
        </p:spPr>
        <p:txBody>
          <a:bodyPr vert="horz" lIns="105888" tIns="52944" rIns="105888" bIns="529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892"/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8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1058892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7084" indent="-397084" algn="l" defTabSz="105889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0348" indent="-330903" algn="l" defTabSz="105889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3613" indent="-264723" algn="l" defTabSz="10588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3060" indent="-264723" algn="l" defTabSz="105889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506" indent="-264723" algn="l" defTabSz="105889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1949" indent="-264723" algn="l" defTabSz="105889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1398" indent="-264723" algn="l" defTabSz="105889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70842" indent="-264723" algn="l" defTabSz="105889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00287" indent="-264723" algn="l" defTabSz="105889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448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8892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339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7784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7226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6673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6119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5566" algn="l" defTabSz="1058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94" y="308526"/>
            <a:ext cx="9754077" cy="1284023"/>
          </a:xfrm>
          <a:prstGeom prst="rect">
            <a:avLst/>
          </a:prstGeom>
        </p:spPr>
        <p:txBody>
          <a:bodyPr vert="horz" lIns="105899" tIns="52949" rIns="105899" bIns="5294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94" y="1797639"/>
            <a:ext cx="9754077" cy="5084375"/>
          </a:xfrm>
          <a:prstGeom prst="rect">
            <a:avLst/>
          </a:prstGeom>
        </p:spPr>
        <p:txBody>
          <a:bodyPr vert="horz" lIns="105899" tIns="52949" rIns="105899" bIns="5294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894" y="7140596"/>
            <a:ext cx="2528835" cy="410174"/>
          </a:xfrm>
          <a:prstGeom prst="rect">
            <a:avLst/>
          </a:prstGeom>
        </p:spPr>
        <p:txBody>
          <a:bodyPr vert="horz" lIns="105899" tIns="52949" rIns="105899" bIns="5294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979"/>
            <a:fld id="{A0C8D35A-DB8B-4FF3-9797-381C824606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979"/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02938" y="7140596"/>
            <a:ext cx="3431990" cy="410174"/>
          </a:xfrm>
          <a:prstGeom prst="rect">
            <a:avLst/>
          </a:prstGeom>
        </p:spPr>
        <p:txBody>
          <a:bodyPr vert="horz" lIns="105899" tIns="52949" rIns="105899" bIns="5294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9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67136" y="7140596"/>
            <a:ext cx="2528835" cy="410174"/>
          </a:xfrm>
          <a:prstGeom prst="rect">
            <a:avLst/>
          </a:prstGeom>
        </p:spPr>
        <p:txBody>
          <a:bodyPr vert="horz" lIns="105899" tIns="52949" rIns="105899" bIns="5294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979"/>
            <a:fld id="{37DD86A1-68A6-4410-A5E5-465FC749AE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589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1058979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7118" indent="-397118" algn="l" defTabSz="105897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0420" indent="-330932" algn="l" defTabSz="105897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3724" indent="-264745" algn="l" defTabSz="105897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3215" indent="-264745" algn="l" defTabSz="105897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704" indent="-264745" algn="l" defTabSz="105897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2194" indent="-264745" algn="l" defTabSz="1058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1684" indent="-264745" algn="l" defTabSz="1058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71175" indent="-264745" algn="l" defTabSz="1058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00663" indent="-264745" algn="l" defTabSz="1058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491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8979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472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7961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7448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6939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6429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5920" algn="l" defTabSz="1058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14.wdp"/><Relationship Id="rId5" Type="http://schemas.openxmlformats.org/officeDocument/2006/relationships/image" Target="../media/image70.jpeg"/><Relationship Id="rId10" Type="http://schemas.openxmlformats.org/officeDocument/2006/relationships/image" Target="../media/image73.jpeg"/><Relationship Id="rId4" Type="http://schemas.openxmlformats.org/officeDocument/2006/relationships/image" Target="../media/image69.jpe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7.jpeg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12" Type="http://schemas.microsoft.com/office/2007/relationships/hdphoto" Target="../media/hdphoto1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0" Type="http://schemas.openxmlformats.org/officeDocument/2006/relationships/image" Target="../media/image85.jpeg"/><Relationship Id="rId4" Type="http://schemas.microsoft.com/office/2007/relationships/hdphoto" Target="../media/hdphoto6.wdp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0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microsoft.com/office/2007/relationships/hdphoto" Target="../media/hdphoto6.wdp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microsoft.com/office/2007/relationships/hdphoto" Target="../media/hdphoto22.wdp"/><Relationship Id="rId3" Type="http://schemas.microsoft.com/office/2007/relationships/hdphoto" Target="../media/hdphoto18.wdp"/><Relationship Id="rId7" Type="http://schemas.openxmlformats.org/officeDocument/2006/relationships/image" Target="../media/image101.jpeg"/><Relationship Id="rId12" Type="http://schemas.openxmlformats.org/officeDocument/2006/relationships/image" Target="../media/image104.jpeg"/><Relationship Id="rId2" Type="http://schemas.openxmlformats.org/officeDocument/2006/relationships/image" Target="../media/image98.jpeg"/><Relationship Id="rId16" Type="http://schemas.microsoft.com/office/2007/relationships/hdphoto" Target="../media/hdphoto23.wd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jpe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5" Type="http://schemas.openxmlformats.org/officeDocument/2006/relationships/image" Target="../media/image106.jpeg"/><Relationship Id="rId10" Type="http://schemas.openxmlformats.org/officeDocument/2006/relationships/image" Target="../media/image103.jpeg"/><Relationship Id="rId4" Type="http://schemas.openxmlformats.org/officeDocument/2006/relationships/image" Target="../media/image99.jpeg"/><Relationship Id="rId9" Type="http://schemas.openxmlformats.org/officeDocument/2006/relationships/image" Target="../media/image102.jpeg"/><Relationship Id="rId14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80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8.jpg"/><Relationship Id="rId11" Type="http://schemas.openxmlformats.org/officeDocument/2006/relationships/image" Target="../media/image113.png"/><Relationship Id="rId5" Type="http://schemas.openxmlformats.org/officeDocument/2006/relationships/image" Target="../media/image107.jpg"/><Relationship Id="rId10" Type="http://schemas.openxmlformats.org/officeDocument/2006/relationships/image" Target="../media/image112.jpg"/><Relationship Id="rId4" Type="http://schemas.microsoft.com/office/2007/relationships/hdphoto" Target="../media/hdphoto6.wdp"/><Relationship Id="rId9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microsoft.com/office/2007/relationships/hdphoto" Target="../media/hdphoto28.wdp"/><Relationship Id="rId3" Type="http://schemas.openxmlformats.org/officeDocument/2006/relationships/image" Target="../media/image114.jpeg"/><Relationship Id="rId7" Type="http://schemas.microsoft.com/office/2007/relationships/hdphoto" Target="../media/hdphoto25.wdp"/><Relationship Id="rId12" Type="http://schemas.openxmlformats.org/officeDocument/2006/relationships/image" Target="../media/image119.png"/><Relationship Id="rId17" Type="http://schemas.microsoft.com/office/2007/relationships/hdphoto" Target="../media/hdphoto3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png"/><Relationship Id="rId11" Type="http://schemas.microsoft.com/office/2007/relationships/hdphoto" Target="../media/hdphoto27.wdp"/><Relationship Id="rId5" Type="http://schemas.openxmlformats.org/officeDocument/2006/relationships/image" Target="../media/image115.jpeg"/><Relationship Id="rId15" Type="http://schemas.microsoft.com/office/2007/relationships/hdphoto" Target="../media/hdphoto29.wdp"/><Relationship Id="rId10" Type="http://schemas.openxmlformats.org/officeDocument/2006/relationships/image" Target="../media/image118.jpeg"/><Relationship Id="rId4" Type="http://schemas.microsoft.com/office/2007/relationships/hdphoto" Target="../media/hdphoto24.wdp"/><Relationship Id="rId9" Type="http://schemas.microsoft.com/office/2007/relationships/hdphoto" Target="../media/hdphoto26.wdp"/><Relationship Id="rId14" Type="http://schemas.openxmlformats.org/officeDocument/2006/relationships/image" Target="../media/image12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127.png"/><Relationship Id="rId3" Type="http://schemas.openxmlformats.org/officeDocument/2006/relationships/image" Target="../media/image80.png"/><Relationship Id="rId7" Type="http://schemas.openxmlformats.org/officeDocument/2006/relationships/image" Target="../media/image123.jpe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1.wdp"/><Relationship Id="rId11" Type="http://schemas.openxmlformats.org/officeDocument/2006/relationships/image" Target="../media/image125.jpeg"/><Relationship Id="rId5" Type="http://schemas.openxmlformats.org/officeDocument/2006/relationships/image" Target="../media/image122.jpeg"/><Relationship Id="rId10" Type="http://schemas.microsoft.com/office/2007/relationships/hdphoto" Target="../media/hdphoto33.wdp"/><Relationship Id="rId4" Type="http://schemas.microsoft.com/office/2007/relationships/hdphoto" Target="../media/hdphoto6.wdp"/><Relationship Id="rId9" Type="http://schemas.openxmlformats.org/officeDocument/2006/relationships/image" Target="../media/image124.jpeg"/><Relationship Id="rId1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136.png"/><Relationship Id="rId3" Type="http://schemas.openxmlformats.org/officeDocument/2006/relationships/image" Target="../media/image130.jpeg"/><Relationship Id="rId7" Type="http://schemas.openxmlformats.org/officeDocument/2006/relationships/image" Target="../media/image132.jpeg"/><Relationship Id="rId12" Type="http://schemas.openxmlformats.org/officeDocument/2006/relationships/image" Target="../media/image135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35.wdp"/><Relationship Id="rId11" Type="http://schemas.openxmlformats.org/officeDocument/2006/relationships/image" Target="../media/image134.png"/><Relationship Id="rId5" Type="http://schemas.openxmlformats.org/officeDocument/2006/relationships/image" Target="../media/image131.jpeg"/><Relationship Id="rId15" Type="http://schemas.microsoft.com/office/2007/relationships/hdphoto" Target="../media/hdphoto11.wdp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133.jpeg"/><Relationship Id="rId14" Type="http://schemas.openxmlformats.org/officeDocument/2006/relationships/image" Target="../media/image1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29.jpeg"/><Relationship Id="rId7" Type="http://schemas.openxmlformats.org/officeDocument/2006/relationships/image" Target="../media/image14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7.pn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9.jpeg"/><Relationship Id="rId11" Type="http://schemas.openxmlformats.org/officeDocument/2006/relationships/image" Target="../media/image153.jpeg"/><Relationship Id="rId5" Type="http://schemas.openxmlformats.org/officeDocument/2006/relationships/image" Target="../media/image148.jpeg"/><Relationship Id="rId10" Type="http://schemas.openxmlformats.org/officeDocument/2006/relationships/image" Target="../media/image152.jpeg"/><Relationship Id="rId4" Type="http://schemas.microsoft.com/office/2007/relationships/hdphoto" Target="../media/hdphoto6.wdp"/><Relationship Id="rId9" Type="http://schemas.microsoft.com/office/2007/relationships/hdphoto" Target="../media/hdphoto3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80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microsoft.com/office/2007/relationships/hdphoto" Target="../media/hdphoto6.wdp"/><Relationship Id="rId9" Type="http://schemas.openxmlformats.org/officeDocument/2006/relationships/image" Target="../media/image15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microsoft.com/office/2007/relationships/hdphoto" Target="../media/hdphoto42.wdp"/><Relationship Id="rId3" Type="http://schemas.openxmlformats.org/officeDocument/2006/relationships/image" Target="../media/image74.jpeg"/><Relationship Id="rId7" Type="http://schemas.openxmlformats.org/officeDocument/2006/relationships/image" Target="../media/image164.jpeg"/><Relationship Id="rId12" Type="http://schemas.openxmlformats.org/officeDocument/2006/relationships/image" Target="../media/image167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jpeg"/><Relationship Id="rId11" Type="http://schemas.microsoft.com/office/2007/relationships/hdphoto" Target="../media/hdphoto41.wdp"/><Relationship Id="rId5" Type="http://schemas.microsoft.com/office/2007/relationships/hdphoto" Target="../media/hdphoto39.wdp"/><Relationship Id="rId10" Type="http://schemas.openxmlformats.org/officeDocument/2006/relationships/image" Target="../media/image166.jpeg"/><Relationship Id="rId4" Type="http://schemas.openxmlformats.org/officeDocument/2006/relationships/image" Target="../media/image162.jpeg"/><Relationship Id="rId9" Type="http://schemas.openxmlformats.org/officeDocument/2006/relationships/image" Target="../media/image1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44.gif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180.jpeg"/><Relationship Id="rId3" Type="http://schemas.openxmlformats.org/officeDocument/2006/relationships/image" Target="../media/image80.png"/><Relationship Id="rId7" Type="http://schemas.openxmlformats.org/officeDocument/2006/relationships/image" Target="../media/image176.jpeg"/><Relationship Id="rId12" Type="http://schemas.microsoft.com/office/2007/relationships/hdphoto" Target="../media/hdphoto4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43.wdp"/><Relationship Id="rId11" Type="http://schemas.openxmlformats.org/officeDocument/2006/relationships/image" Target="../media/image179.jpeg"/><Relationship Id="rId5" Type="http://schemas.openxmlformats.org/officeDocument/2006/relationships/image" Target="../media/image175.jpeg"/><Relationship Id="rId10" Type="http://schemas.openxmlformats.org/officeDocument/2006/relationships/image" Target="../media/image178.jpeg"/><Relationship Id="rId4" Type="http://schemas.microsoft.com/office/2007/relationships/hdphoto" Target="../media/hdphoto6.wdp"/><Relationship Id="rId9" Type="http://schemas.openxmlformats.org/officeDocument/2006/relationships/image" Target="../media/image1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openxmlformats.org/officeDocument/2006/relationships/image" Target="../media/image44.gif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12" Type="http://schemas.openxmlformats.org/officeDocument/2006/relationships/image" Target="../media/image19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pn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Relationship Id="rId14" Type="http://schemas.openxmlformats.org/officeDocument/2006/relationships/image" Target="../media/image1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9.png"/><Relationship Id="rId7" Type="http://schemas.microsoft.com/office/2007/relationships/hdphoto" Target="../media/hdphoto46.wdp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10" Type="http://schemas.openxmlformats.org/officeDocument/2006/relationships/image" Target="../media/image205.jpeg"/><Relationship Id="rId4" Type="http://schemas.openxmlformats.org/officeDocument/2006/relationships/image" Target="../media/image200.jpeg"/><Relationship Id="rId9" Type="http://schemas.openxmlformats.org/officeDocument/2006/relationships/image" Target="../media/image20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13" Type="http://schemas.openxmlformats.org/officeDocument/2006/relationships/image" Target="../media/image211.jpeg"/><Relationship Id="rId3" Type="http://schemas.openxmlformats.org/officeDocument/2006/relationships/image" Target="../media/image80.png"/><Relationship Id="rId7" Type="http://schemas.openxmlformats.org/officeDocument/2006/relationships/image" Target="../media/image207.jpeg"/><Relationship Id="rId12" Type="http://schemas.microsoft.com/office/2007/relationships/hdphoto" Target="../media/hdphoto4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47.wdp"/><Relationship Id="rId11" Type="http://schemas.openxmlformats.org/officeDocument/2006/relationships/image" Target="../media/image210.jpeg"/><Relationship Id="rId5" Type="http://schemas.openxmlformats.org/officeDocument/2006/relationships/image" Target="../media/image206.jpeg"/><Relationship Id="rId15" Type="http://schemas.openxmlformats.org/officeDocument/2006/relationships/image" Target="../media/image213.jpeg"/><Relationship Id="rId10" Type="http://schemas.openxmlformats.org/officeDocument/2006/relationships/image" Target="../media/image209.jpeg"/><Relationship Id="rId4" Type="http://schemas.microsoft.com/office/2007/relationships/hdphoto" Target="../media/hdphoto6.wdp"/><Relationship Id="rId9" Type="http://schemas.microsoft.com/office/2007/relationships/hdphoto" Target="../media/hdphoto48.wdp"/><Relationship Id="rId14" Type="http://schemas.openxmlformats.org/officeDocument/2006/relationships/image" Target="../media/image21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pn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221.jpeg"/><Relationship Id="rId7" Type="http://schemas.openxmlformats.org/officeDocument/2006/relationships/image" Target="../media/image22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3.jpeg"/><Relationship Id="rId5" Type="http://schemas.microsoft.com/office/2007/relationships/hdphoto" Target="../media/hdphoto50.wdp"/><Relationship Id="rId10" Type="http://schemas.microsoft.com/office/2007/relationships/hdphoto" Target="../media/hdphoto52.wdp"/><Relationship Id="rId4" Type="http://schemas.openxmlformats.org/officeDocument/2006/relationships/image" Target="../media/image222.jpeg"/><Relationship Id="rId9" Type="http://schemas.openxmlformats.org/officeDocument/2006/relationships/image" Target="../media/image2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microsoft.com/office/2007/relationships/hdphoto" Target="../media/hdphoto6.wdp"/><Relationship Id="rId7" Type="http://schemas.microsoft.com/office/2007/relationships/hdphoto" Target="../media/hdphoto54.wdp"/><Relationship Id="rId12" Type="http://schemas.microsoft.com/office/2007/relationships/hdphoto" Target="../media/hdphoto56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.jpeg"/><Relationship Id="rId11" Type="http://schemas.openxmlformats.org/officeDocument/2006/relationships/image" Target="../media/image231.jpeg"/><Relationship Id="rId5" Type="http://schemas.microsoft.com/office/2007/relationships/hdphoto" Target="../media/hdphoto53.wdp"/><Relationship Id="rId10" Type="http://schemas.microsoft.com/office/2007/relationships/hdphoto" Target="../media/hdphoto55.wdp"/><Relationship Id="rId4" Type="http://schemas.openxmlformats.org/officeDocument/2006/relationships/image" Target="../media/image227.jpeg"/><Relationship Id="rId9" Type="http://schemas.openxmlformats.org/officeDocument/2006/relationships/image" Target="../media/image230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236.jpeg"/><Relationship Id="rId3" Type="http://schemas.openxmlformats.org/officeDocument/2006/relationships/image" Target="../media/image80.png"/><Relationship Id="rId7" Type="http://schemas.openxmlformats.org/officeDocument/2006/relationships/image" Target="../media/image233.jpeg"/><Relationship Id="rId12" Type="http://schemas.microsoft.com/office/2007/relationships/hdphoto" Target="../media/hdphoto5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41.wdp"/><Relationship Id="rId11" Type="http://schemas.openxmlformats.org/officeDocument/2006/relationships/image" Target="../media/image235.jpeg"/><Relationship Id="rId5" Type="http://schemas.openxmlformats.org/officeDocument/2006/relationships/image" Target="../media/image232.jpeg"/><Relationship Id="rId10" Type="http://schemas.microsoft.com/office/2007/relationships/hdphoto" Target="../media/hdphoto53.wdp"/><Relationship Id="rId4" Type="http://schemas.microsoft.com/office/2007/relationships/hdphoto" Target="../media/hdphoto6.wdp"/><Relationship Id="rId9" Type="http://schemas.openxmlformats.org/officeDocument/2006/relationships/image" Target="../media/image234.jpeg"/><Relationship Id="rId14" Type="http://schemas.microsoft.com/office/2007/relationships/hdphoto" Target="../media/hdphoto5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13" Type="http://schemas.microsoft.com/office/2007/relationships/hdphoto" Target="../media/hdphoto61.wdp"/><Relationship Id="rId3" Type="http://schemas.openxmlformats.org/officeDocument/2006/relationships/image" Target="../media/image80.png"/><Relationship Id="rId7" Type="http://schemas.microsoft.com/office/2007/relationships/hdphoto" Target="../media/hdphoto58.wdp"/><Relationship Id="rId12" Type="http://schemas.openxmlformats.org/officeDocument/2006/relationships/image" Target="../media/image2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8.jpeg"/><Relationship Id="rId11" Type="http://schemas.microsoft.com/office/2007/relationships/hdphoto" Target="../media/hdphoto60.wdp"/><Relationship Id="rId5" Type="http://schemas.openxmlformats.org/officeDocument/2006/relationships/image" Target="../media/image237.jpeg"/><Relationship Id="rId10" Type="http://schemas.openxmlformats.org/officeDocument/2006/relationships/image" Target="../media/image240.jpeg"/><Relationship Id="rId4" Type="http://schemas.microsoft.com/office/2007/relationships/hdphoto" Target="../media/hdphoto6.wdp"/><Relationship Id="rId9" Type="http://schemas.microsoft.com/office/2007/relationships/hdphoto" Target="../media/hdphoto59.wdp"/><Relationship Id="rId14" Type="http://schemas.openxmlformats.org/officeDocument/2006/relationships/image" Target="../media/image2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80.png"/><Relationship Id="rId7" Type="http://schemas.openxmlformats.org/officeDocument/2006/relationships/image" Target="../media/image2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10" Type="http://schemas.openxmlformats.org/officeDocument/2006/relationships/image" Target="../media/image248.jpeg"/><Relationship Id="rId4" Type="http://schemas.microsoft.com/office/2007/relationships/hdphoto" Target="../media/hdphoto6.wdp"/><Relationship Id="rId9" Type="http://schemas.openxmlformats.org/officeDocument/2006/relationships/image" Target="../media/image24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80.png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0.jpeg"/><Relationship Id="rId5" Type="http://schemas.openxmlformats.org/officeDocument/2006/relationships/image" Target="../media/image249.jpg"/><Relationship Id="rId4" Type="http://schemas.microsoft.com/office/2007/relationships/hdphoto" Target="../media/hdphoto6.wdp"/><Relationship Id="rId9" Type="http://schemas.openxmlformats.org/officeDocument/2006/relationships/image" Target="../media/image25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5.jpeg"/><Relationship Id="rId7" Type="http://schemas.openxmlformats.org/officeDocument/2006/relationships/image" Target="../media/image257.jpeg"/><Relationship Id="rId12" Type="http://schemas.microsoft.com/office/2007/relationships/hdphoto" Target="../media/hdphoto65.wdp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63.wdp"/><Relationship Id="rId11" Type="http://schemas.openxmlformats.org/officeDocument/2006/relationships/image" Target="../media/image260.jpeg"/><Relationship Id="rId5" Type="http://schemas.openxmlformats.org/officeDocument/2006/relationships/image" Target="../media/image256.jpeg"/><Relationship Id="rId10" Type="http://schemas.openxmlformats.org/officeDocument/2006/relationships/image" Target="../media/image259.jpg"/><Relationship Id="rId4" Type="http://schemas.microsoft.com/office/2007/relationships/hdphoto" Target="../media/hdphoto62.wdp"/><Relationship Id="rId9" Type="http://schemas.microsoft.com/office/2007/relationships/hdphoto" Target="../media/hdphoto6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3" Type="http://schemas.openxmlformats.org/officeDocument/2006/relationships/image" Target="../media/image261.jpg"/><Relationship Id="rId7" Type="http://schemas.openxmlformats.org/officeDocument/2006/relationships/image" Target="../media/image26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4.pn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openxmlformats.org/officeDocument/2006/relationships/image" Target="../media/image273.jpeg"/><Relationship Id="rId3" Type="http://schemas.openxmlformats.org/officeDocument/2006/relationships/image" Target="../media/image268.jpeg"/><Relationship Id="rId7" Type="http://schemas.openxmlformats.org/officeDocument/2006/relationships/image" Target="../media/image270.jpeg"/><Relationship Id="rId12" Type="http://schemas.microsoft.com/office/2007/relationships/hdphoto" Target="../media/hdphoto70.wdp"/><Relationship Id="rId2" Type="http://schemas.openxmlformats.org/officeDocument/2006/relationships/image" Target="../media/image267.jpeg"/><Relationship Id="rId16" Type="http://schemas.openxmlformats.org/officeDocument/2006/relationships/image" Target="../media/image275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67.wdp"/><Relationship Id="rId11" Type="http://schemas.openxmlformats.org/officeDocument/2006/relationships/image" Target="../media/image272.jpeg"/><Relationship Id="rId5" Type="http://schemas.openxmlformats.org/officeDocument/2006/relationships/image" Target="../media/image269.jpeg"/><Relationship Id="rId15" Type="http://schemas.openxmlformats.org/officeDocument/2006/relationships/image" Target="../media/image274.jpeg"/><Relationship Id="rId10" Type="http://schemas.microsoft.com/office/2007/relationships/hdphoto" Target="../media/hdphoto69.wdp"/><Relationship Id="rId4" Type="http://schemas.microsoft.com/office/2007/relationships/hdphoto" Target="../media/hdphoto66.wdp"/><Relationship Id="rId9" Type="http://schemas.openxmlformats.org/officeDocument/2006/relationships/image" Target="../media/image271.jpeg"/><Relationship Id="rId14" Type="http://schemas.microsoft.com/office/2007/relationships/hdphoto" Target="../media/hdphoto7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image" Target="../media/image80.png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10" Type="http://schemas.openxmlformats.org/officeDocument/2006/relationships/image" Target="../media/image281.jpeg"/><Relationship Id="rId4" Type="http://schemas.microsoft.com/office/2007/relationships/hdphoto" Target="../media/hdphoto6.wdp"/><Relationship Id="rId9" Type="http://schemas.openxmlformats.org/officeDocument/2006/relationships/image" Target="../media/image28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2" Type="http://schemas.openxmlformats.org/officeDocument/2006/relationships/image" Target="../media/image8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jpeg"/><Relationship Id="rId11" Type="http://schemas.microsoft.com/office/2007/relationships/hdphoto" Target="../media/hdphoto5.wdp"/><Relationship Id="rId5" Type="http://schemas.openxmlformats.org/officeDocument/2006/relationships/image" Target="../media/image11.jpeg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2.jpeg"/><Relationship Id="rId7" Type="http://schemas.openxmlformats.org/officeDocument/2006/relationships/image" Target="../media/image28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5.jpeg"/><Relationship Id="rId11" Type="http://schemas.openxmlformats.org/officeDocument/2006/relationships/image" Target="../media/image290.jpeg"/><Relationship Id="rId5" Type="http://schemas.openxmlformats.org/officeDocument/2006/relationships/image" Target="../media/image284.jpeg"/><Relationship Id="rId10" Type="http://schemas.openxmlformats.org/officeDocument/2006/relationships/image" Target="../media/image289.jpeg"/><Relationship Id="rId4" Type="http://schemas.openxmlformats.org/officeDocument/2006/relationships/image" Target="../media/image283.jpeg"/><Relationship Id="rId9" Type="http://schemas.openxmlformats.org/officeDocument/2006/relationships/image" Target="../media/image288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openxmlformats.org/officeDocument/2006/relationships/image" Target="../media/image291.jpeg"/><Relationship Id="rId7" Type="http://schemas.openxmlformats.org/officeDocument/2006/relationships/image" Target="../media/image293.jpeg"/><Relationship Id="rId12" Type="http://schemas.microsoft.com/office/2007/relationships/hdphoto" Target="../media/hdphoto7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72.wdp"/><Relationship Id="rId11" Type="http://schemas.openxmlformats.org/officeDocument/2006/relationships/image" Target="../media/image295.jpeg"/><Relationship Id="rId5" Type="http://schemas.openxmlformats.org/officeDocument/2006/relationships/image" Target="../media/image292.jpeg"/><Relationship Id="rId10" Type="http://schemas.microsoft.com/office/2007/relationships/hdphoto" Target="../media/hdphoto74.wdp"/><Relationship Id="rId4" Type="http://schemas.microsoft.com/office/2007/relationships/hdphoto" Target="../media/hdphoto62.wdp"/><Relationship Id="rId9" Type="http://schemas.openxmlformats.org/officeDocument/2006/relationships/image" Target="../media/image2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eg"/><Relationship Id="rId3" Type="http://schemas.openxmlformats.org/officeDocument/2006/relationships/image" Target="../media/image296.jpeg"/><Relationship Id="rId7" Type="http://schemas.microsoft.com/office/2007/relationships/hdphoto" Target="../media/hdphoto76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9.pn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Relationship Id="rId9" Type="http://schemas.openxmlformats.org/officeDocument/2006/relationships/image" Target="../media/image30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302.jpeg"/><Relationship Id="rId7" Type="http://schemas.microsoft.com/office/2007/relationships/hdphoto" Target="../media/hdphoto77.wdp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10" Type="http://schemas.openxmlformats.org/officeDocument/2006/relationships/image" Target="../media/image308.jpeg"/><Relationship Id="rId4" Type="http://schemas.openxmlformats.org/officeDocument/2006/relationships/image" Target="../media/image303.jpeg"/><Relationship Id="rId9" Type="http://schemas.openxmlformats.org/officeDocument/2006/relationships/image" Target="../media/image307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13" Type="http://schemas.openxmlformats.org/officeDocument/2006/relationships/image" Target="../media/image315.jpeg"/><Relationship Id="rId3" Type="http://schemas.microsoft.com/office/2007/relationships/hdphoto" Target="../media/hdphoto78.wdp"/><Relationship Id="rId7" Type="http://schemas.openxmlformats.org/officeDocument/2006/relationships/image" Target="../media/image312.jpeg"/><Relationship Id="rId12" Type="http://schemas.microsoft.com/office/2007/relationships/hdphoto" Target="../media/hdphoto82.wdp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79.wdp"/><Relationship Id="rId11" Type="http://schemas.openxmlformats.org/officeDocument/2006/relationships/image" Target="../media/image314.jpeg"/><Relationship Id="rId5" Type="http://schemas.openxmlformats.org/officeDocument/2006/relationships/image" Target="../media/image311.jpeg"/><Relationship Id="rId10" Type="http://schemas.microsoft.com/office/2007/relationships/hdphoto" Target="../media/hdphoto81.wdp"/><Relationship Id="rId4" Type="http://schemas.openxmlformats.org/officeDocument/2006/relationships/image" Target="../media/image310.jpeg"/><Relationship Id="rId9" Type="http://schemas.openxmlformats.org/officeDocument/2006/relationships/image" Target="../media/image313.jpeg"/><Relationship Id="rId14" Type="http://schemas.openxmlformats.org/officeDocument/2006/relationships/image" Target="../media/image31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jpeg"/><Relationship Id="rId3" Type="http://schemas.openxmlformats.org/officeDocument/2006/relationships/image" Target="../media/image318.jpeg"/><Relationship Id="rId7" Type="http://schemas.openxmlformats.org/officeDocument/2006/relationships/image" Target="../media/image322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10" Type="http://schemas.openxmlformats.org/officeDocument/2006/relationships/image" Target="../media/image325.jpeg"/><Relationship Id="rId4" Type="http://schemas.openxmlformats.org/officeDocument/2006/relationships/image" Target="../media/image319.jpeg"/><Relationship Id="rId9" Type="http://schemas.openxmlformats.org/officeDocument/2006/relationships/image" Target="../media/image32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eg"/><Relationship Id="rId3" Type="http://schemas.openxmlformats.org/officeDocument/2006/relationships/image" Target="../media/image327.jpeg"/><Relationship Id="rId7" Type="http://schemas.microsoft.com/office/2007/relationships/hdphoto" Target="../media/hdphoto84.wdp"/><Relationship Id="rId2" Type="http://schemas.openxmlformats.org/officeDocument/2006/relationships/image" Target="../media/image32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9.jpeg"/><Relationship Id="rId11" Type="http://schemas.openxmlformats.org/officeDocument/2006/relationships/image" Target="../media/image333.jpeg"/><Relationship Id="rId5" Type="http://schemas.openxmlformats.org/officeDocument/2006/relationships/image" Target="../media/image328.jpeg"/><Relationship Id="rId10" Type="http://schemas.openxmlformats.org/officeDocument/2006/relationships/image" Target="../media/image332.jpeg"/><Relationship Id="rId4" Type="http://schemas.microsoft.com/office/2007/relationships/hdphoto" Target="../media/hdphoto83.wdp"/><Relationship Id="rId9" Type="http://schemas.openxmlformats.org/officeDocument/2006/relationships/image" Target="../media/image331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3" Type="http://schemas.openxmlformats.org/officeDocument/2006/relationships/image" Target="../media/image334.jpeg"/><Relationship Id="rId7" Type="http://schemas.openxmlformats.org/officeDocument/2006/relationships/image" Target="../media/image338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7.jpeg"/><Relationship Id="rId11" Type="http://schemas.openxmlformats.org/officeDocument/2006/relationships/image" Target="../media/image342.png"/><Relationship Id="rId5" Type="http://schemas.openxmlformats.org/officeDocument/2006/relationships/image" Target="../media/image336.jpeg"/><Relationship Id="rId10" Type="http://schemas.openxmlformats.org/officeDocument/2006/relationships/image" Target="../media/image341.png"/><Relationship Id="rId4" Type="http://schemas.openxmlformats.org/officeDocument/2006/relationships/image" Target="../media/image335.jpeg"/><Relationship Id="rId9" Type="http://schemas.openxmlformats.org/officeDocument/2006/relationships/image" Target="../media/image34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jpeg"/><Relationship Id="rId13" Type="http://schemas.microsoft.com/office/2007/relationships/hdphoto" Target="../media/hdphoto89.wdp"/><Relationship Id="rId3" Type="http://schemas.openxmlformats.org/officeDocument/2006/relationships/image" Target="../media/image74.jpeg"/><Relationship Id="rId7" Type="http://schemas.microsoft.com/office/2007/relationships/hdphoto" Target="../media/hdphoto86.wdp"/><Relationship Id="rId12" Type="http://schemas.openxmlformats.org/officeDocument/2006/relationships/image" Target="../media/image348.jpeg"/><Relationship Id="rId17" Type="http://schemas.microsoft.com/office/2007/relationships/hdphoto" Target="../media/hdphoto91.wdp"/><Relationship Id="rId2" Type="http://schemas.openxmlformats.org/officeDocument/2006/relationships/image" Target="../media/image343.jpeg"/><Relationship Id="rId16" Type="http://schemas.openxmlformats.org/officeDocument/2006/relationships/image" Target="../media/image3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5.jpeg"/><Relationship Id="rId11" Type="http://schemas.microsoft.com/office/2007/relationships/hdphoto" Target="../media/hdphoto88.wdp"/><Relationship Id="rId5" Type="http://schemas.microsoft.com/office/2007/relationships/hdphoto" Target="../media/hdphoto85.wdp"/><Relationship Id="rId15" Type="http://schemas.microsoft.com/office/2007/relationships/hdphoto" Target="../media/hdphoto90.wdp"/><Relationship Id="rId10" Type="http://schemas.openxmlformats.org/officeDocument/2006/relationships/image" Target="../media/image347.jpeg"/><Relationship Id="rId4" Type="http://schemas.openxmlformats.org/officeDocument/2006/relationships/image" Target="../media/image344.jpeg"/><Relationship Id="rId9" Type="http://schemas.microsoft.com/office/2007/relationships/hdphoto" Target="../media/hdphoto87.wdp"/><Relationship Id="rId14" Type="http://schemas.openxmlformats.org/officeDocument/2006/relationships/image" Target="../media/image34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microsoft.com/office/2007/relationships/hdphoto" Target="../media/hdphoto6.wdp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1.jpeg"/><Relationship Id="rId2" Type="http://schemas.openxmlformats.org/officeDocument/2006/relationships/image" Target="../media/image20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7.wdp"/><Relationship Id="rId11" Type="http://schemas.openxmlformats.org/officeDocument/2006/relationships/image" Target="../media/image27.jpg"/><Relationship Id="rId5" Type="http://schemas.openxmlformats.org/officeDocument/2006/relationships/image" Target="../media/image22.jpeg"/><Relationship Id="rId15" Type="http://schemas.microsoft.com/office/2007/relationships/hdphoto" Target="../media/hdphoto9.wdp"/><Relationship Id="rId10" Type="http://schemas.openxmlformats.org/officeDocument/2006/relationships/image" Target="../media/image26.jpeg"/><Relationship Id="rId19" Type="http://schemas.openxmlformats.org/officeDocument/2006/relationships/image" Target="../media/image3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jpeg"/><Relationship Id="rId13" Type="http://schemas.openxmlformats.org/officeDocument/2006/relationships/image" Target="../media/image357.jpeg"/><Relationship Id="rId3" Type="http://schemas.openxmlformats.org/officeDocument/2006/relationships/image" Target="../media/image351.png"/><Relationship Id="rId7" Type="http://schemas.microsoft.com/office/2007/relationships/hdphoto" Target="../media/hdphoto93.wdp"/><Relationship Id="rId12" Type="http://schemas.openxmlformats.org/officeDocument/2006/relationships/image" Target="../media/image356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5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3.jpeg"/><Relationship Id="rId11" Type="http://schemas.microsoft.com/office/2007/relationships/hdphoto" Target="../media/hdphoto95.wdp"/><Relationship Id="rId5" Type="http://schemas.microsoft.com/office/2007/relationships/hdphoto" Target="../media/hdphoto92.wdp"/><Relationship Id="rId15" Type="http://schemas.openxmlformats.org/officeDocument/2006/relationships/image" Target="../media/image358.jpeg"/><Relationship Id="rId10" Type="http://schemas.openxmlformats.org/officeDocument/2006/relationships/image" Target="../media/image355.jpeg"/><Relationship Id="rId4" Type="http://schemas.openxmlformats.org/officeDocument/2006/relationships/image" Target="../media/image352.jpeg"/><Relationship Id="rId9" Type="http://schemas.microsoft.com/office/2007/relationships/hdphoto" Target="../media/hdphoto94.wdp"/><Relationship Id="rId14" Type="http://schemas.microsoft.com/office/2007/relationships/hdphoto" Target="../media/hdphoto96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jpeg"/><Relationship Id="rId13" Type="http://schemas.openxmlformats.org/officeDocument/2006/relationships/image" Target="../media/image368.jpeg"/><Relationship Id="rId3" Type="http://schemas.openxmlformats.org/officeDocument/2006/relationships/image" Target="../media/image351.png"/><Relationship Id="rId7" Type="http://schemas.openxmlformats.org/officeDocument/2006/relationships/image" Target="../media/image363.jpeg"/><Relationship Id="rId12" Type="http://schemas.openxmlformats.org/officeDocument/2006/relationships/image" Target="../media/image3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2.jpeg"/><Relationship Id="rId11" Type="http://schemas.openxmlformats.org/officeDocument/2006/relationships/image" Target="../media/image366.jpeg"/><Relationship Id="rId5" Type="http://schemas.openxmlformats.org/officeDocument/2006/relationships/image" Target="../media/image361.jpeg"/><Relationship Id="rId10" Type="http://schemas.microsoft.com/office/2007/relationships/hdphoto" Target="../media/hdphoto97.wdp"/><Relationship Id="rId4" Type="http://schemas.openxmlformats.org/officeDocument/2006/relationships/image" Target="../media/image360.jpeg"/><Relationship Id="rId9" Type="http://schemas.openxmlformats.org/officeDocument/2006/relationships/image" Target="../media/image365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99.wdp"/><Relationship Id="rId13" Type="http://schemas.openxmlformats.org/officeDocument/2006/relationships/image" Target="../media/image374.png"/><Relationship Id="rId3" Type="http://schemas.openxmlformats.org/officeDocument/2006/relationships/image" Target="../media/image351.png"/><Relationship Id="rId7" Type="http://schemas.openxmlformats.org/officeDocument/2006/relationships/image" Target="../media/image371.jpeg"/><Relationship Id="rId12" Type="http://schemas.microsoft.com/office/2007/relationships/hdphoto" Target="../media/hdphoto10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0.jpeg"/><Relationship Id="rId11" Type="http://schemas.openxmlformats.org/officeDocument/2006/relationships/image" Target="../media/image373.jpeg"/><Relationship Id="rId5" Type="http://schemas.microsoft.com/office/2007/relationships/hdphoto" Target="../media/hdphoto98.wdp"/><Relationship Id="rId15" Type="http://schemas.openxmlformats.org/officeDocument/2006/relationships/image" Target="../media/image376.jpeg"/><Relationship Id="rId10" Type="http://schemas.microsoft.com/office/2007/relationships/hdphoto" Target="../media/hdphoto100.wdp"/><Relationship Id="rId4" Type="http://schemas.openxmlformats.org/officeDocument/2006/relationships/image" Target="../media/image369.jpeg"/><Relationship Id="rId9" Type="http://schemas.openxmlformats.org/officeDocument/2006/relationships/image" Target="../media/image372.jpeg"/><Relationship Id="rId14" Type="http://schemas.openxmlformats.org/officeDocument/2006/relationships/image" Target="../media/image375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4.wdp"/><Relationship Id="rId13" Type="http://schemas.openxmlformats.org/officeDocument/2006/relationships/image" Target="../media/image383.jpeg"/><Relationship Id="rId3" Type="http://schemas.microsoft.com/office/2007/relationships/hdphoto" Target="../media/hdphoto102.wdp"/><Relationship Id="rId7" Type="http://schemas.openxmlformats.org/officeDocument/2006/relationships/image" Target="../media/image380.jpeg"/><Relationship Id="rId12" Type="http://schemas.microsoft.com/office/2007/relationships/hdphoto" Target="../media/hdphoto40.wdp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9.jpeg"/><Relationship Id="rId11" Type="http://schemas.openxmlformats.org/officeDocument/2006/relationships/image" Target="../media/image382.jpeg"/><Relationship Id="rId5" Type="http://schemas.microsoft.com/office/2007/relationships/hdphoto" Target="../media/hdphoto103.wdp"/><Relationship Id="rId10" Type="http://schemas.microsoft.com/office/2007/relationships/hdphoto" Target="../media/hdphoto105.wdp"/><Relationship Id="rId4" Type="http://schemas.openxmlformats.org/officeDocument/2006/relationships/image" Target="../media/image378.jpeg"/><Relationship Id="rId9" Type="http://schemas.openxmlformats.org/officeDocument/2006/relationships/image" Target="../media/image38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jpeg"/><Relationship Id="rId13" Type="http://schemas.openxmlformats.org/officeDocument/2006/relationships/image" Target="../media/image393.jpeg"/><Relationship Id="rId3" Type="http://schemas.openxmlformats.org/officeDocument/2006/relationships/image" Target="../media/image385.jpeg"/><Relationship Id="rId7" Type="http://schemas.microsoft.com/office/2007/relationships/hdphoto" Target="../media/hdphoto106.wdp"/><Relationship Id="rId12" Type="http://schemas.microsoft.com/office/2007/relationships/hdphoto" Target="../media/hdphoto107.wdp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8.jpeg"/><Relationship Id="rId11" Type="http://schemas.openxmlformats.org/officeDocument/2006/relationships/image" Target="../media/image392.jpeg"/><Relationship Id="rId5" Type="http://schemas.openxmlformats.org/officeDocument/2006/relationships/image" Target="../media/image387.jpeg"/><Relationship Id="rId10" Type="http://schemas.openxmlformats.org/officeDocument/2006/relationships/image" Target="../media/image391.jpeg"/><Relationship Id="rId4" Type="http://schemas.openxmlformats.org/officeDocument/2006/relationships/image" Target="../media/image386.jpeg"/><Relationship Id="rId9" Type="http://schemas.openxmlformats.org/officeDocument/2006/relationships/image" Target="../media/image39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jpeg"/><Relationship Id="rId3" Type="http://schemas.openxmlformats.org/officeDocument/2006/relationships/image" Target="../media/image394.jpeg"/><Relationship Id="rId7" Type="http://schemas.openxmlformats.org/officeDocument/2006/relationships/image" Target="../media/image39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7.jpeg"/><Relationship Id="rId5" Type="http://schemas.openxmlformats.org/officeDocument/2006/relationships/image" Target="../media/image396.jpeg"/><Relationship Id="rId10" Type="http://schemas.openxmlformats.org/officeDocument/2006/relationships/image" Target="../media/image401.png"/><Relationship Id="rId4" Type="http://schemas.openxmlformats.org/officeDocument/2006/relationships/image" Target="../media/image395.jpeg"/><Relationship Id="rId9" Type="http://schemas.openxmlformats.org/officeDocument/2006/relationships/image" Target="../media/image40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jpeg"/><Relationship Id="rId3" Type="http://schemas.openxmlformats.org/officeDocument/2006/relationships/image" Target="../media/image402.jpeg"/><Relationship Id="rId7" Type="http://schemas.openxmlformats.org/officeDocument/2006/relationships/image" Target="../media/image4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4.jpeg"/><Relationship Id="rId5" Type="http://schemas.openxmlformats.org/officeDocument/2006/relationships/image" Target="../media/image403.jpeg"/><Relationship Id="rId4" Type="http://schemas.microsoft.com/office/2007/relationships/hdphoto" Target="../media/hdphoto55.wdp"/><Relationship Id="rId9" Type="http://schemas.openxmlformats.org/officeDocument/2006/relationships/image" Target="../media/image4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0.jpeg"/><Relationship Id="rId5" Type="http://schemas.openxmlformats.org/officeDocument/2006/relationships/image" Target="../media/image409.jpeg"/><Relationship Id="rId4" Type="http://schemas.openxmlformats.org/officeDocument/2006/relationships/image" Target="../media/image40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11.jpeg"/><Relationship Id="rId7" Type="http://schemas.openxmlformats.org/officeDocument/2006/relationships/image" Target="../media/image4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09.wdp"/><Relationship Id="rId5" Type="http://schemas.openxmlformats.org/officeDocument/2006/relationships/image" Target="../media/image412.jpeg"/><Relationship Id="rId4" Type="http://schemas.microsoft.com/office/2007/relationships/hdphoto" Target="../media/hdphoto10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microsoft.com/office/2007/relationships/hdphoto" Target="../media/hdphoto6.wdp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6.jpeg"/><Relationship Id="rId3" Type="http://schemas.microsoft.com/office/2007/relationships/hdphoto" Target="../media/hdphoto6.wdp"/><Relationship Id="rId7" Type="http://schemas.microsoft.com/office/2007/relationships/hdphoto" Target="../media/hdphoto11.wdp"/><Relationship Id="rId12" Type="http://schemas.openxmlformats.org/officeDocument/2006/relationships/image" Target="../media/image62.jpeg"/><Relationship Id="rId17" Type="http://schemas.openxmlformats.org/officeDocument/2006/relationships/image" Target="../media/image65.jpeg"/><Relationship Id="rId2" Type="http://schemas.openxmlformats.org/officeDocument/2006/relationships/image" Target="../media/image55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microsoft.com/office/2007/relationships/hdphoto" Target="../media/hdphoto4.wdp"/><Relationship Id="rId15" Type="http://schemas.openxmlformats.org/officeDocument/2006/relationships/image" Target="../media/image64.jpeg"/><Relationship Id="rId10" Type="http://schemas.openxmlformats.org/officeDocument/2006/relationships/image" Target="../media/image60.jpeg"/><Relationship Id="rId4" Type="http://schemas.openxmlformats.org/officeDocument/2006/relationships/image" Target="../media/image56.jpeg"/><Relationship Id="rId9" Type="http://schemas.openxmlformats.org/officeDocument/2006/relationships/image" Target="../media/image59.jpe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356125"/>
            <a:ext cx="10837863" cy="3096344"/>
          </a:xfrm>
          <a:effectLst>
            <a:outerShdw blurRad="50800" dist="38100" dir="2700000" algn="tl" rotWithShape="0">
              <a:srgbClr val="FF0000">
                <a:alpha val="64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4000" u="sng" dirty="0" smtClean="0">
                <a:solidFill>
                  <a:srgbClr val="FFFF00"/>
                </a:solidFill>
                <a:latin typeface="Monotype Corsiva" pitchFamily="66" charset="0"/>
                <a:ea typeface="+mj-ea"/>
                <a:cs typeface="Arial" pitchFamily="34" charset="0"/>
              </a:rPr>
              <a:t>Номинация: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ea typeface="+mj-ea"/>
                <a:cs typeface="Arial" pitchFamily="34" charset="0"/>
              </a:rPr>
              <a:t> </a:t>
            </a:r>
          </a:p>
          <a:p>
            <a:pPr algn="ctr"/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ea typeface="+mj-ea"/>
                <a:cs typeface="Arial" pitchFamily="34" charset="0"/>
              </a:rPr>
              <a:t>«Лучшая  ф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изкультурно-спортивная организация»  среди  физкультурно-спортивных организаций, предоставляющих  физкультурно-оздоровительные  услуги  по  </a:t>
            </a:r>
            <a:r>
              <a:rPr lang="ru-RU" sz="4000" dirty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месту 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 жительства  гражданам                     в  городе  Москве</a:t>
            </a:r>
            <a:endParaRPr lang="ru-RU" sz="4000" dirty="0">
              <a:solidFill>
                <a:srgbClr val="FFFF00"/>
              </a:solidFill>
              <a:latin typeface="Monotype Corsiva" pitchFamily="66" charset="0"/>
              <a:ea typeface="+mj-ea"/>
              <a:cs typeface="Arial" pitchFamily="34" charset="0"/>
            </a:endParaRPr>
          </a:p>
        </p:txBody>
      </p: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0" y="395685"/>
            <a:ext cx="10837863" cy="1656184"/>
          </a:xfrm>
          <a:effectLst>
            <a:outerShdw blurRad="50800" dist="38100" dir="2700000" algn="tl" rotWithShape="0">
              <a:srgbClr val="FFFF00">
                <a:alpha val="61000"/>
              </a:srgbClr>
            </a:outerShdw>
          </a:effectLst>
        </p:spPr>
        <p:txBody>
          <a:bodyPr>
            <a:noAutofit/>
          </a:bodyPr>
          <a:lstStyle/>
          <a:p>
            <a:pPr lvl="0" algn="ctr" defTabSz="1058803"/>
            <a:r>
              <a:rPr lang="ru-RU" sz="5000" i="1" dirty="0"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Ежегодный городской смотр-конкурс </a:t>
            </a:r>
          </a:p>
          <a:p>
            <a:pPr lvl="0" algn="ctr" defTabSz="1058803"/>
            <a:r>
              <a:rPr lang="ru-RU" sz="5000" i="1" dirty="0"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«Московский  двор – спортивный двор»</a:t>
            </a:r>
          </a:p>
        </p:txBody>
      </p:sp>
    </p:spTree>
    <p:extLst>
      <p:ext uri="{BB962C8B-B14F-4D97-AF65-F5344CB8AC3E}">
        <p14:creationId xmlns:p14="http://schemas.microsoft.com/office/powerpoint/2010/main" val="202086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46" y="0"/>
            <a:ext cx="10837863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355" y="1"/>
            <a:ext cx="6984776" cy="1763836"/>
          </a:xfrm>
        </p:spPr>
        <p:txBody>
          <a:bodyPr>
            <a:noAutofit/>
          </a:bodyPr>
          <a:lstStyle/>
          <a:p>
            <a:pPr lvl="0" algn="just"/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СПЕЦИАЛИСТЫ МАУ ФКИС СОКИ «ДВИЖЕНИЕ» постоянно оказывают содействие в проведении  физкультурно-спортивного праздника для воспитанников реабилитационного центра «Солнышко»!  Член сборной России по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паракаратэ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Сергей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Семайкин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(«Мастер спорта России» на одном из них продемонстрировал свое мастерство владения телом и духом! </a:t>
            </a:r>
            <a:endParaRPr lang="ru-RU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7" y="323677"/>
            <a:ext cx="3437239" cy="27363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648" y="5028571"/>
            <a:ext cx="3900357" cy="260023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9131" y="2411909"/>
            <a:ext cx="3270757" cy="25971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612" y="3924077"/>
            <a:ext cx="1512168" cy="155812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3852069"/>
            <a:ext cx="2333304" cy="24333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531" y="5436245"/>
            <a:ext cx="5328592" cy="204671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1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2915963"/>
            <a:ext cx="10081120" cy="3528393"/>
          </a:xfrm>
          <a:effectLst>
            <a:outerShdw blurRad="50800" dist="38100" dir="2700000" algn="tl" rotWithShape="0">
              <a:srgbClr val="002060">
                <a:alpha val="80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в 13 часов</a:t>
            </a:r>
          </a:p>
          <a:p>
            <a:pPr algn="just"/>
            <a:r>
              <a:rPr lang="ru-RU" sz="24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В канун Дня Победы в Великой Отечественной войне сотрудники МАУ </a:t>
            </a:r>
            <a:r>
              <a:rPr lang="ru-RU" sz="2200" i="1" dirty="0" err="1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провели соревнования по настольной спортивной игре «</a:t>
            </a:r>
            <a:r>
              <a:rPr lang="ru-RU" sz="2200" i="1" dirty="0" err="1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жульбак</a:t>
            </a:r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»:</a:t>
            </a:r>
          </a:p>
          <a:p>
            <a:pPr algn="just"/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  5 мая для воспитанников</a:t>
            </a:r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ГБОУ города Москвы Троицкий </a:t>
            </a:r>
            <a:r>
              <a:rPr lang="ru-RU" sz="22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реабилитационно-образовательныого</a:t>
            </a:r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центра "Солнышко», а</a:t>
            </a:r>
            <a:endParaRPr lang="ru-RU" sz="2200" i="1" dirty="0" smtClean="0">
              <a:solidFill>
                <a:srgbClr val="FFFF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/>
            <a:r>
              <a:rPr lang="ru-RU" sz="22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  7 мая все желающие могли принять участие в Чемпионате городского округа Троицк в городе Москве. </a:t>
            </a:r>
          </a:p>
          <a:p>
            <a:pPr algn="ctr">
              <a:lnSpc>
                <a:spcPct val="120000"/>
              </a:lnSpc>
            </a:pPr>
            <a:r>
              <a:rPr lang="ru-RU" sz="21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endParaRPr lang="ru-RU" sz="2100" i="1" dirty="0" smtClean="0">
              <a:solidFill>
                <a:srgbClr val="FFFF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100" i="1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3227" y="323677"/>
            <a:ext cx="2088232" cy="2055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087" y="176331"/>
            <a:ext cx="3640138" cy="227788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164" y="230317"/>
            <a:ext cx="2284124" cy="216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2587" y="5148213"/>
            <a:ext cx="45980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59091" y="5148213"/>
            <a:ext cx="3753427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flipH="1">
            <a:off x="306363" y="5220221"/>
            <a:ext cx="369254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1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0543" y="107654"/>
            <a:ext cx="6670955" cy="180019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 ДЕНЬ ЗАЩИТЫ ДЕТЕЙ ДЛЯ ВОСПИТАННИКОВ РЕАБИЛИТАЦИОННОГО ЦЕНТРА «СОЛНЫШКО» СОТРУДНИКИ МАУ ФКИС «СПОРТИВНО-ОЗДОРОВИТЕЛЬНЫЙ КЛУБ ИНВАЛИДОВ «ДВИЖЕНИЕ» ПРОВЕЛИ ПЕРВЕНСТВО ПО НАСТОЛЬНОЙ СПОРТИВНОЙ ИГРЕ «КОРНХОЛЛ»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083" y="4988466"/>
            <a:ext cx="3936437" cy="25124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850" y="2546552"/>
            <a:ext cx="3260247" cy="23872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164" y="182892"/>
            <a:ext cx="3439792" cy="22496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57" y="2561177"/>
            <a:ext cx="3372127" cy="24272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0544" y="5123618"/>
            <a:ext cx="2825904" cy="23318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89" y="5236009"/>
            <a:ext cx="3705773" cy="22762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9131" y="2624804"/>
            <a:ext cx="3389815" cy="22307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4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54636" y="107652"/>
            <a:ext cx="7848872" cy="2304257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96000"/>
              </a:schemeClr>
            </a:outerShd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ДЕНЬ СЕМЬИ, ЛЮБВИ И ВЕРНОСТИ»! Этот замечательный праздник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троицкие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дети с ограничениями жизнедеятельности отметили на территории МАУ СОБ «Лесная». Организатор – Ефимова Ю.Г. – руководитель ОСРДИ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а помогли ей ГБУ «Центр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МРО "Троицк" МГО ВОИ, МАУ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СОКИ «Движение». Дети узнали об истории праздника, а затем, несмотря на дождь с азартом участвовали в «Веселых стартах», получив заслуженные награды!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18731" y="4860181"/>
            <a:ext cx="3536180" cy="255431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73" y="323677"/>
            <a:ext cx="2501135" cy="19442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58691" y="2402579"/>
            <a:ext cx="4045903" cy="24383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507163" y="4145081"/>
            <a:ext cx="3090070" cy="17821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435155" y="2402579"/>
            <a:ext cx="3168352" cy="17425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62347" y="2402579"/>
            <a:ext cx="2961850" cy="223224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147123" y="5730849"/>
            <a:ext cx="1498611" cy="17870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34355" y="4428133"/>
            <a:ext cx="1782198" cy="17821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8515275" y="5724277"/>
            <a:ext cx="1980735" cy="1800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170459" y="5292229"/>
            <a:ext cx="2530178" cy="20882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" y="0"/>
            <a:ext cx="10830390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26644" y="116842"/>
            <a:ext cx="6136302" cy="1891703"/>
          </a:xfrm>
          <a:effectLst>
            <a:outerShdw blurRad="50800" dist="38100" algn="l" rotWithShape="0">
              <a:srgbClr val="00B050">
                <a:alpha val="80000"/>
              </a:srgbClr>
            </a:outerShdw>
          </a:effectLst>
        </p:spPr>
        <p:txBody>
          <a:bodyPr>
            <a:noAutofit/>
          </a:bodyPr>
          <a:lstStyle/>
          <a:p>
            <a:pPr lvl="0" algn="ctr"/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Солнышко стартует!» - под таким названием во Дворце спорта «Квант»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проходит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веселая эстафета, организованная совместно с Реабилитационным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центром «Солнышко».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всегда вызывает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огромный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интерес не только у детей, но и у их родителей.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Специалисты МАУ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СОКИ «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Движение» всегда готовы помочь в проведении праздника.</a:t>
            </a:r>
            <a:endParaRPr lang="ru-RU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3" y="5843003"/>
            <a:ext cx="4152862" cy="1707179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8906" y="3566951"/>
            <a:ext cx="1068205" cy="16723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282" y="2318431"/>
            <a:ext cx="1224136" cy="22076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2945" y="2897712"/>
            <a:ext cx="1671271" cy="23415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8966" y="251669"/>
            <a:ext cx="1425250" cy="20050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2380" y="5436245"/>
            <a:ext cx="2091836" cy="21349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2718" y="4213685"/>
            <a:ext cx="1146175" cy="1494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3" y="136338"/>
            <a:ext cx="2295974" cy="187220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45889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4427" y="107654"/>
            <a:ext cx="6247072" cy="230425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«МОСКВА – ГОРОД ДЕТСТВА!» - праздник, прошедший в гарнизоне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Ватутинки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(поселение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Десеновское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)               5 сентября, украсил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мастер-класс по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настольным спортивным играм, который провел инструктор АФК МАУ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С.А.Яшин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 В «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Джакколо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», «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Кульбутто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 и «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Корнхолл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 с удовольствием играли не только дети, но и их родители.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990" y="229977"/>
            <a:ext cx="3936437" cy="29523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505" y="4199184"/>
            <a:ext cx="2285925" cy="33579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471" y="3708053"/>
            <a:ext cx="3040368" cy="29083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430" y="3143063"/>
            <a:ext cx="2563616" cy="292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4806" y="2483917"/>
            <a:ext cx="2825904" cy="29272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250" y="5139328"/>
            <a:ext cx="5130999" cy="24986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0019" y="2051869"/>
            <a:ext cx="2359471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71" y="-8235"/>
            <a:ext cx="10856934" cy="771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523" y="2707380"/>
            <a:ext cx="8227243" cy="499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3834755" y="0"/>
            <a:ext cx="3141339" cy="2371284"/>
          </a:xfrm>
          <a:effectLst/>
        </p:spPr>
        <p:txBody>
          <a:bodyPr>
            <a:noAutofit/>
          </a:bodyPr>
          <a:lstStyle/>
          <a:p>
            <a:pPr algn="ctr" defTabSz="1057970"/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ВСЕГДА С СОБОЙ БЕРУТ СЛАДКИЕ ПРИЗЫ сотрудники МАУ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СОКИ «Движение», при проведении увлекательных спортивных соревнований в рамках празднования Дня соседей!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20" y="2066851"/>
            <a:ext cx="2760571" cy="442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465" y="5240150"/>
            <a:ext cx="2865422" cy="2358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7834" y="2329043"/>
            <a:ext cx="2548498" cy="19537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5" y="153093"/>
            <a:ext cx="3760788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9077" y="2371284"/>
            <a:ext cx="3416643" cy="19218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082" y="117218"/>
            <a:ext cx="3836417" cy="25576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0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84" y="107653"/>
            <a:ext cx="6979732" cy="302433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ФЕСТИВАЛЬ ТВОРЧЕСТВА ДЕТЕЙ-ИНВАЛИДОВ ТИНАО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состоялся в мае во Дворце культуры  поселения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Первомайское!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Общественный совет родителей детей-инвалидов «Новой Москвы» пригласил специалистов МАУ </a:t>
            </a:r>
            <a:r>
              <a:rPr lang="ru-RU" sz="14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«Спортивно-оздоровительный клуб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инвалидов «Движение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 Владимира </a:t>
            </a:r>
            <a:r>
              <a:rPr lang="ru-RU" sz="14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Шатохина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Александра </a:t>
            </a:r>
            <a:r>
              <a:rPr lang="ru-RU" sz="14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Хамулина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и Олега Зимина для проведения мастер-классов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 настольным спортивным играм: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кульбутто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корнхолл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4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жульбак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 Эти игры так понравились организаторам, что они попросили привезти их и на следующее, уже московское региональн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ое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мероприятие в «Империал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Гарден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Холл»,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посвященное Дню защиты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детей.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0981" y="2860206"/>
            <a:ext cx="3441939" cy="22946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278" y="246138"/>
            <a:ext cx="3491343" cy="2327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97" y="2661138"/>
            <a:ext cx="3456724" cy="23044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585" y="2801442"/>
            <a:ext cx="2131960" cy="253969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0" y="5174290"/>
            <a:ext cx="351790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52" y="5137777"/>
            <a:ext cx="3262312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82" y="5240244"/>
            <a:ext cx="34559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2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4538" y="-2"/>
            <a:ext cx="10842397" cy="770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096" y="1223429"/>
            <a:ext cx="10153128" cy="6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378371" y="-2"/>
            <a:ext cx="10228710" cy="1224102"/>
          </a:xfrm>
          <a:effectLst>
            <a:outerShdw blurRad="50800" dist="38100" dir="18900000" algn="bl" rotWithShape="0">
              <a:srgbClr val="00B050">
                <a:alpha val="72000"/>
              </a:srgbClr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Особой популярностью у детей с ограничениями жизнедеятельности и молодых инвалидов пользуется игра </a:t>
            </a:r>
            <a:r>
              <a:rPr lang="ru-RU" sz="1600" i="1" dirty="0" err="1" smtClean="0">
                <a:solidFill>
                  <a:srgbClr val="FFFF00"/>
                </a:solidFill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. Воспитанники </a:t>
            </a:r>
            <a:r>
              <a:rPr lang="ru-RU" sz="1600" i="1" dirty="0" err="1" smtClean="0">
                <a:solidFill>
                  <a:srgbClr val="FFFF00"/>
                </a:solidFill>
                <a:cs typeface="Arial" pitchFamily="34" charset="0"/>
              </a:rPr>
              <a:t>С.А.Яшина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 много лет успешно выступают на соревнованиях различного уровня. На Спартакиаде </a:t>
            </a:r>
            <a:r>
              <a:rPr lang="ru-RU" sz="1600" i="1" dirty="0" err="1" smtClean="0">
                <a:solidFill>
                  <a:srgbClr val="FFFF00"/>
                </a:solidFill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 «Московский двор – спортивных </a:t>
            </a:r>
            <a:r>
              <a:rPr lang="ru-RU" sz="1600" i="1" dirty="0">
                <a:solidFill>
                  <a:srgbClr val="FFFF00"/>
                </a:solidFill>
                <a:cs typeface="Arial" pitchFamily="34" charset="0"/>
              </a:rPr>
              <a:t>двор» 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2018</a:t>
            </a:r>
            <a:r>
              <a:rPr lang="ru-RU" sz="1600" i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FF00"/>
                </a:solidFill>
                <a:cs typeface="Arial" pitchFamily="34" charset="0"/>
              </a:rPr>
              <a:t>г. они выиграли 4 из 6 золотых медалей. Сарычев Александр становился призером Всероссийской Спартакиады среди детей с поражением ОДА.</a:t>
            </a:r>
            <a:endParaRPr lang="ru-RU" sz="1600" i="1" dirty="0"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9051" y="4451378"/>
            <a:ext cx="4137348" cy="31638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49" y="1224100"/>
            <a:ext cx="2387314" cy="318276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4635" y="5453316"/>
            <a:ext cx="3762745" cy="21386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95" y="1185027"/>
            <a:ext cx="2341562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99" y="1167219"/>
            <a:ext cx="25781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0" y="5066824"/>
            <a:ext cx="2348912" cy="25484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49" y="3329021"/>
            <a:ext cx="2952328" cy="205036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4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83842"/>
            <a:ext cx="10837863" cy="761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" y="405"/>
            <a:ext cx="10837862" cy="163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6813" y="5965029"/>
            <a:ext cx="4007981" cy="1484836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жим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227877" y="76752"/>
            <a:ext cx="10447638" cy="1682779"/>
          </a:xfrm>
          <a:effectLst>
            <a:outerShdw blurRad="50800" dist="38100" dir="18900000" algn="bl" rotWithShape="0">
              <a:srgbClr val="00B050">
                <a:alpha val="72000"/>
              </a:srgb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 только дети, но и взрослые члены МАУ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СОКИ «Движение» славятся своими достижениями в различных видах адаптивного спорта.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ни – многократные призеры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окружной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Спартакиады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«Спорт для всех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», «Спартакиады людей старшего поколения» по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стрельбе! 28 сентября на Окружном Фестивале в парке Красная Пахра Галина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Хижинская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стала бронзовым призером в игре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а команда Троицка победила в турнире по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петанку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708" y="3488944"/>
            <a:ext cx="3628538" cy="22736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3791" y="3120601"/>
            <a:ext cx="1830131" cy="294761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80" y="5596999"/>
            <a:ext cx="3681777" cy="21071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1701" y="3895118"/>
            <a:ext cx="1957063" cy="257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459" y="1635884"/>
            <a:ext cx="2891787" cy="18530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176" y="1741624"/>
            <a:ext cx="1400863" cy="13789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4551" y="5794919"/>
            <a:ext cx="2771364" cy="19092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72" y="1635884"/>
            <a:ext cx="3706812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2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"/>
            <a:ext cx="10837863" cy="770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355" y="2483917"/>
            <a:ext cx="10513168" cy="4824536"/>
          </a:xfrm>
          <a:effectLst>
            <a:outerShdw blurRad="50800" dist="38100" dir="18900000" algn="bl" rotWithShape="0">
              <a:srgbClr val="00B050">
                <a:alpha val="84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4000" dirty="0" smtClean="0">
              <a:solidFill>
                <a:srgbClr val="FFFF00"/>
              </a:solidFill>
              <a:latin typeface="Monotype Corsiva" pitchFamily="66" charset="0"/>
              <a:ea typeface="+mj-ea"/>
              <a:cs typeface="Arial" pitchFamily="34" charset="0"/>
            </a:endParaRPr>
          </a:p>
        </p:txBody>
      </p: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234355" y="0"/>
            <a:ext cx="10441160" cy="2123877"/>
          </a:xfrm>
          <a:effectLst/>
        </p:spPr>
        <p:txBody>
          <a:bodyPr>
            <a:noAutofit/>
          </a:bodyPr>
          <a:lstStyle/>
          <a:p>
            <a:pPr algn="ctr" defTabSz="1057970"/>
            <a:r>
              <a:rPr lang="ru-RU" i="1" dirty="0"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Муниципальное  автономное  учреждение  физической  культуры  и  спорта «Спортивно-оздоровительный  клуб  инвалидов  «Движение»             городской округ Троицк в городе Москве</a:t>
            </a:r>
          </a:p>
          <a:p>
            <a:pPr algn="ctr" defTabSz="1057970"/>
            <a:endParaRPr lang="ru-RU" i="1" dirty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61681" y="1601200"/>
            <a:ext cx="6176132" cy="3888432"/>
          </a:xfrm>
          <a:prstGeom prst="rect">
            <a:avLst/>
          </a:prstGeom>
          <a:noFill/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95" y="3708053"/>
            <a:ext cx="5328593" cy="3413559"/>
          </a:xfrm>
          <a:prstGeom prst="rect">
            <a:avLst/>
          </a:prstGeom>
          <a:noFill/>
          <a:ln>
            <a:noFill/>
          </a:ln>
          <a:effectLst>
            <a:glow rad="76200">
              <a:schemeClr val="accent1">
                <a:satMod val="175000"/>
                <a:alpha val="35000"/>
              </a:schemeClr>
            </a:glow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71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1142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94595" y="107652"/>
            <a:ext cx="8231455" cy="228057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 День 30-летней годовщины вывода Советских войск из Афганистана состоялся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Открытый командный Кубок Троицка по стрельбе из пневматической винтовки, посвященный памяти Александра Гладышева  </a:t>
            </a:r>
            <a:r>
              <a:rPr lang="ru-RU" sz="14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среди людей 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 </a:t>
            </a:r>
            <a:r>
              <a:rPr lang="ru-RU" sz="14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ограниченными возможностями 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здоровья. В нем приняли участие спортсмены клубов СКИФ (сборная Москвы), Подольска и Наро-Фоминска (сборная Московской области), поселения </a:t>
            </a:r>
            <a:r>
              <a:rPr lang="ru-RU" sz="14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Рязановское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МАУ </a:t>
            </a:r>
            <a:r>
              <a:rPr lang="ru-RU" sz="14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СОБ «Лесная» и студенты-инвалиды РГСУ. Первая команда МАУ </a:t>
            </a:r>
            <a:r>
              <a:rPr lang="ru-RU" sz="14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заняла 3 место, а ее лидер </a:t>
            </a:r>
            <a:r>
              <a:rPr lang="ru-RU" sz="14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</a:t>
            </a:r>
            <a:r>
              <a:rPr lang="ru-RU" sz="14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Владимир добился максимально возможного результата (600 очков).</a:t>
            </a:r>
            <a:endParaRPr lang="ru-RU" sz="1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435" y="4968238"/>
            <a:ext cx="5362317" cy="25916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2217" y="2040616"/>
            <a:ext cx="2156317" cy="30281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166" y="4849900"/>
            <a:ext cx="4172101" cy="27814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67054" y="251669"/>
            <a:ext cx="2038767" cy="2376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79" y="2388224"/>
            <a:ext cx="2808312" cy="25751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1246" y="2282743"/>
            <a:ext cx="4179094" cy="27860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6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041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10819" y="107654"/>
            <a:ext cx="6120680" cy="208823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День защитника Отечества в Троицке отметили проведением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Открытого Кубка городского округа Троицк в городе Москве по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новусу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в котором приняли участие 9 спортсменов из Троицка, Подольска, Климовска, Москвы, Егорьевска и Серпуховского района.  Турнир стал этапом подготовки к Чемпионату Москвы</a:t>
            </a:r>
            <a:endParaRPr lang="ru-RU" sz="16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6363" y="5508253"/>
            <a:ext cx="2305673" cy="15371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179661"/>
            <a:ext cx="4256122" cy="27414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87083" y="2195885"/>
            <a:ext cx="3792462" cy="25283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86683" y="4932189"/>
            <a:ext cx="3718450" cy="25283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787083" y="5004197"/>
            <a:ext cx="3718450" cy="24789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06363" y="2843957"/>
            <a:ext cx="3792462" cy="266987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050779" y="2195885"/>
            <a:ext cx="3960440" cy="26402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5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428" y="996172"/>
            <a:ext cx="10837863" cy="67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39" y="107652"/>
            <a:ext cx="10657184" cy="9908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90339" y="0"/>
            <a:ext cx="10585176" cy="1331789"/>
          </a:xfrm>
          <a:effectLst/>
        </p:spPr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 рамках празднования Дня 8 марта, Дня людей старшего поколения, Декады инвалидов </a:t>
            </a:r>
          </a:p>
          <a:p>
            <a:pPr algn="r"/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МАУ </a:t>
            </a:r>
            <a:r>
              <a:rPr lang="ru-RU" sz="1600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СОКИ «Движение» регулярно проводит спортивные соревнования с привлечением </a:t>
            </a:r>
          </a:p>
          <a:p>
            <a:pPr algn="r"/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людей различных возрастов, в том числе </a:t>
            </a:r>
            <a:r>
              <a:rPr lang="ru-RU" sz="1600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ленов Троицкой городской организации МГО ВОИ.</a:t>
            </a:r>
            <a:endParaRPr lang="ru-RU" sz="1600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235" y="3572294"/>
            <a:ext cx="2476675" cy="139746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043" y="4978014"/>
            <a:ext cx="4148816" cy="25784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6551" y="1229853"/>
            <a:ext cx="2915359" cy="21865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14" y="5153968"/>
            <a:ext cx="4152783" cy="242703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13" y="1098476"/>
            <a:ext cx="2552271" cy="221949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14" y="3317971"/>
            <a:ext cx="3225800" cy="180376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391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1142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107652"/>
            <a:ext cx="10320889" cy="2592289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96000"/>
              </a:scheme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400" dirty="0" smtClean="0">
                <a:solidFill>
                  <a:srgbClr val="002060"/>
                </a:solidFill>
                <a:ea typeface="Times New Roman"/>
                <a:cs typeface="Arial" pitchFamily="34" charset="0"/>
              </a:rPr>
              <a:t>Международному женскому Дню 8 марта был посвящен Открытый Кубок Троицка по </a:t>
            </a:r>
            <a:r>
              <a:rPr lang="ru-RU" sz="1400" dirty="0" err="1" smtClean="0">
                <a:solidFill>
                  <a:srgbClr val="002060"/>
                </a:solidFill>
                <a:ea typeface="Times New Roman"/>
                <a:cs typeface="Arial" pitchFamily="34" charset="0"/>
              </a:rPr>
              <a:t>жульбак</a:t>
            </a:r>
            <a:r>
              <a:rPr lang="ru-RU" sz="1400" i="1" dirty="0" smtClean="0">
                <a:solidFill>
                  <a:srgbClr val="002060"/>
                </a:solidFill>
                <a:ea typeface="Times New Roman"/>
                <a:cs typeface="Arial" pitchFamily="34" charset="0"/>
              </a:rPr>
              <a:t>. </a:t>
            </a:r>
            <a:r>
              <a:rPr lang="ru-RU" sz="1400" dirty="0" smtClean="0">
                <a:solidFill>
                  <a:srgbClr val="002060"/>
                </a:solidFill>
              </a:rPr>
              <a:t>Спор за главный трофей вели 7 команд, состоявшие из 4-х человек. Итог командного турнира складывался из результатов предварительного этапа личного первенства. Лучшая сумма оказалась у ветеранов «Движение», второе место заняли их одноклубники молодежного состава, третьими стали гости из </a:t>
            </a:r>
            <a:r>
              <a:rPr lang="ru-RU" sz="1400" dirty="0" err="1" smtClean="0">
                <a:solidFill>
                  <a:srgbClr val="002060"/>
                </a:solidFill>
              </a:rPr>
              <a:t>Климовска</a:t>
            </a:r>
            <a:r>
              <a:rPr lang="ru-RU" sz="1400" dirty="0" smtClean="0">
                <a:solidFill>
                  <a:srgbClr val="002060"/>
                </a:solidFill>
              </a:rPr>
              <a:t> (МУ ФСКИ «Корсар-Спорт»), всего на одно очко, опередившие команду МРО «Троицк» МГО ВОИ. В финальный этап личного зачета вышли 8 мужчин, определившие призовые места по олимпийской системе: </a:t>
            </a:r>
            <a:r>
              <a:rPr lang="ru-RU" sz="1400" dirty="0" err="1" smtClean="0">
                <a:solidFill>
                  <a:srgbClr val="002060"/>
                </a:solidFill>
              </a:rPr>
              <a:t>Хамулин</a:t>
            </a:r>
            <a:r>
              <a:rPr lang="ru-RU" sz="1400" dirty="0" smtClean="0">
                <a:solidFill>
                  <a:srgbClr val="002060"/>
                </a:solidFill>
              </a:rPr>
              <a:t> Александр, </a:t>
            </a:r>
            <a:r>
              <a:rPr lang="ru-RU" sz="1400" dirty="0" err="1" smtClean="0">
                <a:solidFill>
                  <a:srgbClr val="002060"/>
                </a:solidFill>
              </a:rPr>
              <a:t>Шатохин</a:t>
            </a:r>
            <a:r>
              <a:rPr lang="ru-RU" sz="1400" dirty="0" smtClean="0">
                <a:solidFill>
                  <a:srgbClr val="002060"/>
                </a:solidFill>
              </a:rPr>
              <a:t> Владимир, </a:t>
            </a:r>
            <a:r>
              <a:rPr lang="ru-RU" sz="1400" dirty="0" err="1" smtClean="0">
                <a:solidFill>
                  <a:srgbClr val="002060"/>
                </a:solidFill>
              </a:rPr>
              <a:t>Трухан</a:t>
            </a:r>
            <a:r>
              <a:rPr lang="ru-RU" sz="1400" dirty="0" smtClean="0">
                <a:solidFill>
                  <a:srgbClr val="002060"/>
                </a:solidFill>
              </a:rPr>
              <a:t> Алексей. А вот у представительниц прекрасного пола все сложилось гораздо интереснее! Три женщины, имели одинаковую сумму после двух игр (222 очка), квартет им составила ветеран </a:t>
            </a:r>
            <a:r>
              <a:rPr lang="ru-RU" sz="1400" dirty="0" err="1" smtClean="0">
                <a:solidFill>
                  <a:srgbClr val="002060"/>
                </a:solidFill>
              </a:rPr>
              <a:t>троицкого</a:t>
            </a:r>
            <a:r>
              <a:rPr lang="ru-RU" sz="1400" dirty="0" smtClean="0">
                <a:solidFill>
                  <a:srgbClr val="002060"/>
                </a:solidFill>
              </a:rPr>
              <a:t> адаптивного спорта </a:t>
            </a:r>
            <a:r>
              <a:rPr lang="ru-RU" sz="1400" dirty="0" err="1" smtClean="0">
                <a:solidFill>
                  <a:srgbClr val="002060"/>
                </a:solidFill>
              </a:rPr>
              <a:t>Покрасова</a:t>
            </a:r>
            <a:r>
              <a:rPr lang="ru-RU" sz="1400" dirty="0" smtClean="0">
                <a:solidFill>
                  <a:srgbClr val="002060"/>
                </a:solidFill>
              </a:rPr>
              <a:t> Валентина Никифоровна (181 балл)! В полуфинале она опередила соперницу всего на 3 очка, а в финале преподнесла сенсацию, обыграв опытную </a:t>
            </a:r>
            <a:r>
              <a:rPr lang="ru-RU" sz="1400" dirty="0" err="1" smtClean="0">
                <a:solidFill>
                  <a:srgbClr val="002060"/>
                </a:solidFill>
              </a:rPr>
              <a:t>подольчанку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Вылобкову</a:t>
            </a:r>
            <a:r>
              <a:rPr lang="ru-RU" sz="1400" dirty="0" smtClean="0">
                <a:solidFill>
                  <a:srgbClr val="002060"/>
                </a:solidFill>
              </a:rPr>
              <a:t> Анну. Третьей стала </a:t>
            </a:r>
            <a:r>
              <a:rPr lang="ru-RU" sz="1400" dirty="0" err="1" smtClean="0">
                <a:solidFill>
                  <a:srgbClr val="002060"/>
                </a:solidFill>
              </a:rPr>
              <a:t>Соломатова</a:t>
            </a:r>
            <a:r>
              <a:rPr lang="ru-RU" sz="1400" dirty="0" smtClean="0">
                <a:solidFill>
                  <a:srgbClr val="002060"/>
                </a:solidFill>
              </a:rPr>
              <a:t> Людмила (МРО «Троицк» МГО ВОИ).  Для Валентины Никифоровны это  - 100 медаль за 10 лет участия в соревнованиях среди инвалидов!</a:t>
            </a: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24258" y="2411909"/>
            <a:ext cx="3035194" cy="19895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86683" y="2411909"/>
            <a:ext cx="4608512" cy="25214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7808" y="2411909"/>
            <a:ext cx="2984272" cy="19895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86683" y="5436245"/>
            <a:ext cx="3142742" cy="20466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4355" y="4572149"/>
            <a:ext cx="3142742" cy="2127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579171" y="5364237"/>
            <a:ext cx="3051761" cy="20466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202907" y="3924077"/>
            <a:ext cx="3047657" cy="20761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1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395" y="107654"/>
            <a:ext cx="10081120" cy="280831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just"/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/>
              <a:t>«КРЫМСКАЯ ВЕСНА» - так назвали организаторы Открытый Кубок городского округа Троицк в городе Москве по </a:t>
            </a:r>
            <a:r>
              <a:rPr lang="ru-RU" sz="1600" dirty="0" err="1" smtClean="0"/>
              <a:t>новусу</a:t>
            </a:r>
            <a:r>
              <a:rPr lang="ru-RU" sz="1600" dirty="0" smtClean="0"/>
              <a:t>, состоявшийся 3 апреля в МАУ </a:t>
            </a:r>
            <a:r>
              <a:rPr lang="ru-RU" sz="1600" dirty="0" err="1" smtClean="0"/>
              <a:t>ФКиС</a:t>
            </a:r>
            <a:r>
              <a:rPr lang="ru-RU" sz="1600" dirty="0" smtClean="0"/>
              <a:t> "Спортивно-оздоровительный клуб инвалидов "Движение". В нем приняли участие 9 любителей этой увлекательной игры из Москвы, Егорьевска, Троицка и Серпуховского района Подмосковья. Борьба была необычайно упорной, в результате чего таблица розыгрыша «перекраивалась» после каждого тура! Фавориты проигрывали аутсайдерам, претенденты на пьедестал делили очки в играх между собой. Чемпион определился лишь по окончании завершающей игры. Им стал представитель Егорьевска Сергей Колесников, опередивший победителя февральского розыгрыша москвича Анатолия </a:t>
            </a:r>
            <a:r>
              <a:rPr lang="ru-RU" sz="1600" dirty="0" err="1" smtClean="0"/>
              <a:t>Баркова</a:t>
            </a:r>
            <a:r>
              <a:rPr lang="ru-RU" sz="1600" dirty="0" smtClean="0"/>
              <a:t>. Третье место в активе Натальи Козловой (Москва).</a:t>
            </a: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363147" y="2339901"/>
            <a:ext cx="3258877" cy="21513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06363" y="4932189"/>
            <a:ext cx="3744416" cy="24962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859091" y="5049737"/>
            <a:ext cx="3762748" cy="24027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546723" y="2339901"/>
            <a:ext cx="3959343" cy="26325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06363" y="2339901"/>
            <a:ext cx="3323170" cy="23023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266803" y="4644157"/>
            <a:ext cx="2412963" cy="275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4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2507" y="323677"/>
            <a:ext cx="7560840" cy="3528392"/>
          </a:xfrm>
          <a:effectLst/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ea typeface="Times New Roman"/>
                <a:cs typeface="Arial" pitchFamily="34" charset="0"/>
              </a:rPr>
              <a:t>12 июня 2019 года состоялся Чемпионат Троицка по стрельбе из пневматической винтовки, посвященный Дню России.</a:t>
            </a:r>
            <a:r>
              <a:rPr lang="ru-RU" sz="1600" dirty="0" smtClean="0">
                <a:solidFill>
                  <a:srgbClr val="FF0000"/>
                </a:solidFill>
              </a:rPr>
              <a:t> В турнире приняли участие более 20 жителей </a:t>
            </a:r>
            <a:r>
              <a:rPr lang="ru-RU" sz="1600" dirty="0" err="1" smtClean="0">
                <a:solidFill>
                  <a:srgbClr val="FF0000"/>
                </a:solidFill>
              </a:rPr>
              <a:t>наукограда</a:t>
            </a:r>
            <a:r>
              <a:rPr lang="ru-RU" sz="1600" dirty="0" smtClean="0">
                <a:solidFill>
                  <a:srgbClr val="FF0000"/>
                </a:solidFill>
              </a:rPr>
              <a:t>: учащихся и служащих различных организаций и учреждений. Многие приходили семьями...  Выполняли 30 зачетных выстрелов с дистанции 10 метров. Лучшие результаты показали: Субботина Светлана (МАУ </a:t>
            </a:r>
            <a:r>
              <a:rPr lang="ru-RU" sz="1600" dirty="0" err="1" smtClean="0">
                <a:solidFill>
                  <a:srgbClr val="FF0000"/>
                </a:solidFill>
              </a:rPr>
              <a:t>ФКиС</a:t>
            </a:r>
            <a:r>
              <a:rPr lang="ru-RU" sz="1600" dirty="0" smtClean="0">
                <a:solidFill>
                  <a:srgbClr val="FF0000"/>
                </a:solidFill>
              </a:rPr>
              <a:t> СОБ «Лесная») - 258, Никишина Ольга («Троицкая городская больница» ДЗМ) - 251, </a:t>
            </a:r>
            <a:r>
              <a:rPr lang="ru-RU" sz="1600" dirty="0" err="1" smtClean="0">
                <a:solidFill>
                  <a:srgbClr val="FF0000"/>
                </a:solidFill>
              </a:rPr>
              <a:t>Бунакова</a:t>
            </a:r>
            <a:r>
              <a:rPr lang="ru-RU" sz="1600" dirty="0" smtClean="0">
                <a:solidFill>
                  <a:srgbClr val="FF0000"/>
                </a:solidFill>
              </a:rPr>
              <a:t> Анастасия (Компания «</a:t>
            </a:r>
            <a:r>
              <a:rPr lang="ru-RU" sz="1600" dirty="0" err="1" smtClean="0">
                <a:solidFill>
                  <a:srgbClr val="FF0000"/>
                </a:solidFill>
              </a:rPr>
              <a:t>Гэндальф</a:t>
            </a:r>
            <a:r>
              <a:rPr lang="ru-RU" sz="1600" dirty="0" smtClean="0">
                <a:solidFill>
                  <a:srgbClr val="FF0000"/>
                </a:solidFill>
              </a:rPr>
              <a:t>») – 241; </a:t>
            </a:r>
            <a:r>
              <a:rPr lang="ru-RU" sz="1600" dirty="0" err="1" smtClean="0">
                <a:solidFill>
                  <a:srgbClr val="FF0000"/>
                </a:solidFill>
              </a:rPr>
              <a:t>Хамулин</a:t>
            </a:r>
            <a:r>
              <a:rPr lang="ru-RU" sz="1600" dirty="0" smtClean="0">
                <a:solidFill>
                  <a:srgbClr val="FF0000"/>
                </a:solidFill>
              </a:rPr>
              <a:t> Александр (МАУ </a:t>
            </a:r>
            <a:r>
              <a:rPr lang="ru-RU" sz="1600" dirty="0" err="1" smtClean="0">
                <a:solidFill>
                  <a:srgbClr val="FF0000"/>
                </a:solidFill>
              </a:rPr>
              <a:t>ФКиС</a:t>
            </a:r>
            <a:r>
              <a:rPr lang="ru-RU" sz="1600" dirty="0" smtClean="0">
                <a:solidFill>
                  <a:srgbClr val="FF0000"/>
                </a:solidFill>
              </a:rPr>
              <a:t> СОКИ "Движение") – 277, Ходырев Павел (Управление ЖКХ) – 269,  Семенов Михаил («Детская художественная школа») – 249 очков.</a:t>
            </a:r>
            <a:r>
              <a:rPr lang="ru-RU" sz="1600" dirty="0" smtClean="0">
                <a:solidFill>
                  <a:srgbClr val="FF0000"/>
                </a:solidFill>
                <a:ea typeface="Times New Roman"/>
                <a:cs typeface="Arial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sz="21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endParaRPr lang="ru-RU" sz="2100" i="1" dirty="0" smtClean="0">
              <a:solidFill>
                <a:srgbClr val="FFFF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100" i="1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339" y="467693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06763" y="5724277"/>
            <a:ext cx="2776042" cy="166691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7693" y="179661"/>
            <a:ext cx="230425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6363" y="5868293"/>
            <a:ext cx="3173004" cy="14975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435155" y="2771949"/>
            <a:ext cx="2776042" cy="17626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602507" y="4068093"/>
            <a:ext cx="2768761" cy="18458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4355" y="2699941"/>
            <a:ext cx="2762375" cy="18458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762747" y="2699941"/>
            <a:ext cx="2992066" cy="18104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59091" y="5580261"/>
            <a:ext cx="2461121" cy="18458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8875315" y="4788173"/>
            <a:ext cx="1692790" cy="18458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1059" y="4500141"/>
            <a:ext cx="2271986" cy="122413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130899" y="4500141"/>
            <a:ext cx="1634093" cy="20162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37863" cy="7704137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2" y="120096"/>
            <a:ext cx="10253944" cy="2219805"/>
          </a:xfrm>
          <a:effectLst>
            <a:outerShdw blurRad="50800" dist="38100" dir="2700000" algn="tl" rotWithShape="0">
              <a:srgbClr val="FF0000"/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Развитию массового спорта в стране уделяется все большее внимание. Проведение первой Спартакиады трудовых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коллективов городского округа Троицк в городе Москве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доверили МАУ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"Спортивно-оздоровительный клуб инвалидов "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Движение». В течение марта 2019 года   22 команды соревновались в стрельбе из пневматического оружия (пистолет и винтовка),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настольных спортивных играх (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корнхолл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Отрадно отметить, что работа специалистов учреждения получила высокую оценку отдела физкультуры и спорта!                 В турнире принимала участие и команда, представлявшая Донецкую Народную республику.</a:t>
            </a:r>
          </a:p>
          <a:p>
            <a:pPr lvl="0" algn="just"/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</a:p>
        </p:txBody>
      </p:sp>
      <p:pic>
        <p:nvPicPr>
          <p:cNvPr id="14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55" y="1999224"/>
            <a:ext cx="3243262" cy="21621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691" y="4428133"/>
            <a:ext cx="3067645" cy="23007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69" y="2031346"/>
            <a:ext cx="3036820" cy="21621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110" y="2049521"/>
            <a:ext cx="3288009" cy="2144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75" y="4721658"/>
            <a:ext cx="3573324" cy="25238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629" y="4721658"/>
            <a:ext cx="3365500" cy="25241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88" y="5637984"/>
            <a:ext cx="2374226" cy="19036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57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37863" cy="7704137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91129" y="120097"/>
            <a:ext cx="7241185" cy="1826129"/>
          </a:xfrm>
          <a:effectLst>
            <a:outerShdw blurRad="50800" dist="38100" dir="2700000" algn="tl" rotWithShape="0">
              <a:srgbClr val="FF0000"/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Награждение команд, ставших призерами Первой Спартакиады трудовых коллективов городского округа Троицк в городе Москве состоялось в Троицком культурно-досуговом центре во время праздничных мероприятий, посвященных Дню Труда: 1 - МАУ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СОКИ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Движение»; 2 – Администрация города; 3 – МРО «Троицк» МГО ВОИ. Победителей и призеров в личном зачете  награждал Глава Троицка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Дудочкин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В.Е. в здании администрации.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90" y="1946226"/>
            <a:ext cx="34448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41" y="179661"/>
            <a:ext cx="3129589" cy="210301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2991" y="3967122"/>
            <a:ext cx="450731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8" y="2411909"/>
            <a:ext cx="3024336" cy="20162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8631" y="5364237"/>
            <a:ext cx="3216000" cy="2144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" y="5359576"/>
            <a:ext cx="3243262" cy="214866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662" y="2092276"/>
            <a:ext cx="3309938" cy="22066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472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2827" y="107654"/>
            <a:ext cx="6192688" cy="295232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Традиционный Открытый Кубок Троицка, посвященный памяти Сергея Смирнова - бывшего члена клуба проходит в июле.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 нем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принимают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участие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спортсмены-инвалиды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«СКИФ»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Москва, "Движение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"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Троицк, «Корсар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Подольск, «Риск-М» Реутов, которые выполняют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два упражнения: из одно- и пятизарядного пистолетов.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Это является хорошей практикой перед Чемпионатом России.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371" y="3492029"/>
            <a:ext cx="3411506" cy="13186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435155" y="5226609"/>
            <a:ext cx="3247155" cy="2285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308564"/>
            <a:ext cx="4392488" cy="31319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94995" y="2627933"/>
            <a:ext cx="2461199" cy="24095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6723" y="5364237"/>
            <a:ext cx="3747318" cy="21138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8515275" y="2267893"/>
            <a:ext cx="2129632" cy="24095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66403" y="5148213"/>
            <a:ext cx="2461199" cy="22817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050779" y="2987973"/>
            <a:ext cx="1890246" cy="246664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823994" cy="74600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869" y="244068"/>
            <a:ext cx="10823994" cy="74600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2827" y="107653"/>
            <a:ext cx="5832648" cy="244827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ДЕНЬ ВОЗДУШНО-ДЕСАНТНЫХ ВОЙСК  по традиции отметили проведением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Открытого Кубка городского округа Троицк в городе Москве по стрельбе из пневматической винтовки «Троицкий стрелок». В нем приняли участие клубы СКИФ Москва, «Корсар» Подольск, «Атлант» Наро-Фоминск</a:t>
            </a:r>
            <a:r>
              <a:rPr lang="ru-RU" sz="1600" i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, МАУ СОБ «Лесная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», «Одинец» Одинцово и МАУ  </a:t>
            </a:r>
            <a:r>
              <a:rPr lang="ru-RU" sz="1600" i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Троицк.</a:t>
            </a:r>
            <a:endParaRPr lang="ru-RU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27243" y="2475506"/>
            <a:ext cx="2391054" cy="261052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18731" y="4895826"/>
            <a:ext cx="3668797" cy="280831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179661"/>
            <a:ext cx="4464496" cy="23799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482071" y="5148213"/>
            <a:ext cx="3310013" cy="24482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4355" y="5076205"/>
            <a:ext cx="3276727" cy="24482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4355" y="2771949"/>
            <a:ext cx="2773362" cy="20800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4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7863" cy="75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"/>
            <a:ext cx="10837862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387" y="1"/>
            <a:ext cx="9865096" cy="8244556"/>
          </a:xfrm>
          <a:effectLst>
            <a:outerShdw blurRad="50800" dist="38100" dir="18900000" algn="bl" rotWithShape="0">
              <a:srgbClr val="FF0000">
                <a:alpha val="96000"/>
              </a:srgbClr>
            </a:outerShdw>
          </a:effectLst>
        </p:spPr>
        <p:txBody>
          <a:bodyPr>
            <a:noAutofit/>
          </a:bodyPr>
          <a:lstStyle/>
          <a:p>
            <a:pPr lvl="0" algn="ctr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sz="20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В МАУ </a:t>
            </a:r>
            <a:r>
              <a:rPr lang="ru-RU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«Спортивно-оздоровительный  клуб  инвалидов  «Движение»  на постоянной основе 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занимаются почти 100 человек с ограниченными возможностями здоровья, в т.ч. 30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детей  и  подростков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ограничениями жизнедеятельности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12 молодых 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инвалидов  (до 30 лет)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 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секциях: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шашки;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ильярдный спорт;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лечебная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физкультура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оздоровительное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плавание; </a:t>
            </a: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конный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спорт и </a:t>
            </a:r>
            <a:r>
              <a:rPr lang="ru-RU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иппотерапия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астольные спортивные игры;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стрельба из пневматического оружия.</a:t>
            </a:r>
          </a:p>
          <a:p>
            <a:pPr lvl="0" algn="just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На базе МАУ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СОКИ «Движение» организованы  занятия для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учащихся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города Москвы Троицкий реабилитационно-образовательный центр "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Солнышко».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058892">
              <a:lnSpc>
                <a:spcPct val="120000"/>
              </a:lnSpc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Многие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дети, поверив в свои силы, довольно успешно занимаются различными видами адаптивного спорта!</a:t>
            </a:r>
          </a:p>
          <a:p>
            <a:pPr lvl="0" algn="just"/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42" y="2339901"/>
            <a:ext cx="173867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1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203200">
              <a:srgbClr val="FFC000">
                <a:alpha val="40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611" y="1475805"/>
            <a:ext cx="6786755" cy="48891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772619" y="107653"/>
            <a:ext cx="4734543" cy="1368152"/>
          </a:xfrm>
        </p:spPr>
        <p:txBody>
          <a:bodyPr>
            <a:noAutofit/>
          </a:bodyPr>
          <a:lstStyle/>
          <a:p>
            <a:pPr algn="just"/>
            <a:r>
              <a:rPr lang="ru-RU" sz="1600" i="1" dirty="0" smtClean="0">
                <a:solidFill>
                  <a:srgbClr val="FF0000"/>
                </a:solidFill>
                <a:cs typeface="Aharoni" pitchFamily="2" charset="-79"/>
              </a:rPr>
              <a:t>    5 лет назад состоялся первый Открытый Кубок городского округа Троицк в городе Москве по бильярду, посвященный памяти Рафика </a:t>
            </a:r>
            <a:r>
              <a:rPr lang="ru-RU" sz="1600" i="1" dirty="0" err="1" smtClean="0">
                <a:solidFill>
                  <a:srgbClr val="FF0000"/>
                </a:solidFill>
                <a:cs typeface="Aharoni" pitchFamily="2" charset="-79"/>
              </a:rPr>
              <a:t>Атакишиева</a:t>
            </a:r>
            <a:r>
              <a:rPr lang="ru-RU" sz="1600" i="1" dirty="0" smtClean="0">
                <a:solidFill>
                  <a:srgbClr val="FF0000"/>
                </a:solidFill>
                <a:cs typeface="Aharoni" pitchFamily="2" charset="-79"/>
              </a:rPr>
              <a:t>. Ежегодно почетными гостями турнира являются  вдова Наталья и их дочери.</a:t>
            </a:r>
            <a:endParaRPr lang="ru-RU" sz="1600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3" y="179661"/>
            <a:ext cx="2538265" cy="345638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7277" y="5148213"/>
            <a:ext cx="3597104" cy="228941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4344" y="107652"/>
            <a:ext cx="3249158" cy="25003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41" y="4974663"/>
            <a:ext cx="5382122" cy="272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"/>
            <a:ext cx="10837863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46" y="179662"/>
            <a:ext cx="10513169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01731"/>
            <a:ext cx="10795792" cy="1051600"/>
          </a:xfrm>
        </p:spPr>
        <p:txBody>
          <a:bodyPr>
            <a:noAutofit/>
          </a:bodyPr>
          <a:lstStyle/>
          <a:p>
            <a:pPr algn="just"/>
            <a:r>
              <a:rPr lang="ru-RU" sz="1500" dirty="0">
                <a:latin typeface="Arial" pitchFamily="34" charset="0"/>
                <a:cs typeface="Arial" pitchFamily="34" charset="0"/>
              </a:rPr>
              <a:t>     .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450379" y="6372349"/>
            <a:ext cx="10153128" cy="1440160"/>
          </a:xfrm>
          <a:effectLst>
            <a:outerShdw blurRad="50800" dist="38100" dir="18900000" algn="bl" rotWithShape="0">
              <a:srgbClr val="00B050">
                <a:alpha val="72000"/>
              </a:srgb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ru-RU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игра для людей с поражением опорно-двигательного аппарата. В нее любят играть и взрослые, и дети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Декаду инвалидов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МАУ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«Дворец спорта «Квант» традиционно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проводится Открытый Кубок Главы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Троицка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этой увлекательной игре. Для участия в нем приезжают спортсмены из Серпухова, Подольска, Москвы.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9171" y="203891"/>
            <a:ext cx="3052838" cy="26208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8852" y="203891"/>
            <a:ext cx="2860660" cy="216907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456" y="301334"/>
            <a:ext cx="2841752" cy="24260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505" y="1619821"/>
            <a:ext cx="3158182" cy="21054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77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3294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107652"/>
            <a:ext cx="10297144" cy="323144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«Что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? Где? Когда?» - традиционная предновогодняя спортивно-развлекательная викторина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состоялась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21 декабря в ЦСО «Троицкий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». Любители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решать, порой непростые, задачи с нетерпением ожидают приглашения, а собравшись вместе, обмениваются впечатлениями от событий прошедшего года со старыми друзьями, заводят новые знакомства.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Дед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Мороз и Снегурочка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(Александр </a:t>
            </a:r>
            <a:r>
              <a:rPr lang="ru-RU" sz="14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и Татьяна Круглова) предложили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16 вопросов объединенных общей темой «Юбилейные и памятные даты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2018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года».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«В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ней приняли участие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7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коллективов учреждений и организаций, ведущих работу среди людей с ограниченными возможностями здоровья: ГБУ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г.Москвы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ЦСО «Троицкий», Троицкий Центр социальной реабилитации детей-инвалидов и детей с ограничениями жизнедеятельности «Солнышко»,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МАУ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СОКИ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«Движение»,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МРО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«Троицк» МГО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ВОИ 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Подольская городская организация МООО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ВОИ,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а также, команды молодых инвалидов из Подольска и Троицка. Впервые за 8 лет «ЗОЛОТО» взяла Подольская городская организации МООО ВОИ, что не удивительно, ведь раньше они называли себя «Ква-ква», а теперь «ЗОЛОТОЙ УЛЕЙ»! Вот уж, действительно, как команду назовёшь, так она и заиграет – 13 правильных ответов!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597" y="3328388"/>
            <a:ext cx="3059932" cy="195574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9131" y="3310670"/>
            <a:ext cx="3482804" cy="182916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9516" y="5329078"/>
            <a:ext cx="3402033" cy="225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712" y="5313709"/>
            <a:ext cx="3013701" cy="228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4622" y="3323727"/>
            <a:ext cx="3001894" cy="425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107653"/>
            <a:ext cx="10297144" cy="331236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ТРОИЦК И ВЕХТЕРСБАХ – ГОРОДА-ПОБРАТИМЫ ВОТ УЖЕ 29 ЛЕТ!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Вехтерсбах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– небольшой городок на земле Гессен (Германия), недалеко от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Франкфурта-на-Майне. Наши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города связывают многолетние партнёрские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отношения.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Ежегодно гостят друг у друга делегации школьников. В очередной свой приезд немецкие старшеклассники посетили тренировочную базу МАУ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СОКИ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«Движение». Получив мастер-класс от члена сборной Москвы по стрельбе Владимира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Шатохина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подростки жаждали почувствовать себя снайперами и в течение полутора часов, поочередно сменяя друг друга на рубеже, упражнялись, держа в своих руках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НАСТОЯЩУЮ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НЕМЕЦКУЮ пневматическую винтовку. По окончании тренировки,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школьников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ждал еще один сюрприз, на этот раз сладкий! Отмечавший 25 апреля свой День рождения, член клуба Олег Зимин, угостил их вкусными РОССИЙСКИМИ пирожными с чаем. Прощаясь, руководитель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троицких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инвалидов Александр </a:t>
            </a:r>
            <a:r>
              <a:rPr lang="ru-RU" sz="14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вручил гостям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сувениры. Хочется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верить, что после этой поездки немецкие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</a:t>
            </a: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будут иметь неискаженное представление о России и ее гражданах!</a:t>
            </a:r>
          </a:p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87" y="5416428"/>
            <a:ext cx="3184368" cy="222395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367" y="5454123"/>
            <a:ext cx="3279386" cy="218625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443" y="3058935"/>
            <a:ext cx="3168352" cy="237626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8978" y="3013916"/>
            <a:ext cx="3295875" cy="236423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445" y="5378153"/>
            <a:ext cx="3392467" cy="226164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2491" y="3059981"/>
            <a:ext cx="3565111" cy="237521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3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107654"/>
            <a:ext cx="10225136" cy="180019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ОКАЗАНИЕ ПОМОЩИ СОСЕДЯМ В ПОПУЛЯРИЗАЦИИ ЗДОРОВОГО ОБРАЗА ЖИЗНИ – один из принципов руководства МАУ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«Спортивно-оздоровительный клуб инвалидов «Движение». 11 июля по просьбе отдела спорта администрации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пос.Краснопахорское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, был проведен турнир по стрельбе из пневматической винтовки для жителей пос.Красная Пахра.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66803" y="4140101"/>
            <a:ext cx="2732124" cy="30474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8371" y="1475805"/>
            <a:ext cx="3651712" cy="25922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4356125"/>
            <a:ext cx="4392488" cy="28323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03107" y="4428133"/>
            <a:ext cx="3618732" cy="27140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22787" y="1457803"/>
            <a:ext cx="3024336" cy="22682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147123" y="1475805"/>
            <a:ext cx="3456832" cy="24482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4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26843" y="107654"/>
            <a:ext cx="6048672" cy="259228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 smtClean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 По просьбе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и.о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 главного тренера сборной Москвы по пулевой стрельбе лиц с поражением опорно-двигательного аппарата, директора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 инклюзивным программам АНО "Молодежный центр "Здоровье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нации«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Юнды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И.П., в тире МАУ </a:t>
            </a:r>
            <a:r>
              <a:rPr lang="ru-RU" sz="1600" i="1" dirty="0" err="1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был проведен мастер-класс по стрельбе из пневматического оружия для членов Клуба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молодых инвалидов "Общение" район Северное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Медведково.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47" y="3428927"/>
            <a:ext cx="4104456" cy="41044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47" y="323677"/>
            <a:ext cx="4392488" cy="24275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591" y="2600271"/>
            <a:ext cx="3109224" cy="23319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403" y="4991916"/>
            <a:ext cx="1831306" cy="25414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9011" y="3221999"/>
            <a:ext cx="4500500" cy="42905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2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37863" cy="7734793"/>
          </a:xfrm>
          <a:effectLst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387" y="5796286"/>
            <a:ext cx="10198292" cy="1800200"/>
          </a:xfrm>
          <a:effectLst>
            <a:outerShdw blurRad="50800" dist="38100" dir="2700000" algn="tl" rotWithShape="0">
              <a:srgbClr val="FF0000">
                <a:alpha val="76000"/>
              </a:srgbClr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ТЕСНОЕ СОТРУДНИЧЕСТВО РГСУ и МАУ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СОКИ «Движение» способствует обмену опытом как спортивным, так и педагогическим.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А.Л. – член ВАК университета. В паре с Кругловой Т.Д., помогает в проведении студенческих соревнований. В рамках Московского Фестиваля </a:t>
            </a:r>
            <a:r>
              <a:rPr lang="ru-RU" sz="15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паралимпийского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спорта среди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студентов прошел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турнир по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который была приглашена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троицкая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команда. В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индивидуальном зачете (класс ВС2) призёрами стали Куракин Николай и </a:t>
            </a:r>
            <a:r>
              <a:rPr lang="ru-RU" sz="15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Хижинская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Екатерина, "серебро" в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парном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турнире завоевали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Рубцов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Алексей и </a:t>
            </a:r>
            <a:r>
              <a:rPr lang="ru-RU" sz="15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Харыбин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Евгений. После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награждения состоялось праздничное чаепитие, в ходе которого обсуждались вопросы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привлечения к регулярным занятиям адаптивным спортом и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проблемы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паралимпийского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движения.</a:t>
            </a:r>
            <a:endParaRPr lang="ru-RU" sz="15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987" y="3203997"/>
            <a:ext cx="4569200" cy="24429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7005" y="206011"/>
            <a:ext cx="3911005" cy="24429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613" y="2937852"/>
            <a:ext cx="2736304" cy="2722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323" y="266687"/>
            <a:ext cx="1667005" cy="29373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22" y="227426"/>
            <a:ext cx="4067175" cy="22897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6931" y="2195885"/>
            <a:ext cx="3566056" cy="16660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227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0"/>
            <a:ext cx="10153128" cy="1835845"/>
          </a:xfrm>
          <a:effectLst/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Специалисты МАУ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«Спортивно-оздоровительный клуб инвалидов «Движение» Круглова Т.Д.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А.Л. – оказывают помощь в подготовке и проведении соревнований в Российском государственном гуманитарном университете.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Шатохин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В.Н. будучи студентом ВУЗа провел мастер-класс для своих сокурсников.</a:t>
            </a:r>
          </a:p>
          <a:p>
            <a:pPr algn="just">
              <a:lnSpc>
                <a:spcPct val="120000"/>
              </a:lnSpc>
            </a:pPr>
            <a:endParaRPr lang="ru-RU" sz="1400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651" y="1547813"/>
            <a:ext cx="5328592" cy="3066453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85" y="1608376"/>
            <a:ext cx="2466604" cy="2461416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9289" y="1608376"/>
            <a:ext cx="171517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39" y="5082778"/>
            <a:ext cx="3423865" cy="251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202" y="5220221"/>
            <a:ext cx="3087479" cy="221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5746" y="5073172"/>
            <a:ext cx="3266367" cy="248424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6" y="-2603"/>
            <a:ext cx="10834247" cy="770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5" y="971749"/>
            <a:ext cx="10834247" cy="67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555" y="0"/>
            <a:ext cx="7200800" cy="1187773"/>
          </a:xfrm>
          <a:effectLst>
            <a:outerShdw blurRad="50800" dist="50800" dir="5400000" algn="ctr" rotWithShape="0">
              <a:srgbClr val="0000FF"/>
            </a:outerShdw>
          </a:effectLst>
        </p:spPr>
        <p:txBody>
          <a:bodyPr>
            <a:noAutofit/>
          </a:bodyPr>
          <a:lstStyle/>
          <a:p>
            <a:pPr lvl="0" algn="just" defTabSz="1058979">
              <a:spcBef>
                <a:spcPct val="20000"/>
              </a:spcBef>
            </a:pPr>
            <a:r>
              <a:rPr lang="ru-RU" sz="1700" b="1" i="1" dirty="0" smtClean="0">
                <a:solidFill>
                  <a:schemeClr val="bg1"/>
                </a:solidFill>
              </a:rPr>
              <a:t>     ПОСЛЕ СОЗДАНИЯ </a:t>
            </a:r>
            <a:r>
              <a:rPr lang="ru-RU" sz="1600" b="1" i="1" dirty="0" smtClean="0">
                <a:solidFill>
                  <a:schemeClr val="bg1"/>
                </a:solidFill>
              </a:rPr>
              <a:t>ЦЕНТРА ТЕСТИРОВАНИЯ НОРМ ГТО в городском округе Троицк, активное участие в его работе принимали сотрудники МАУ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ФКиС</a:t>
            </a:r>
            <a:r>
              <a:rPr lang="ru-RU" sz="1600" b="1" i="1" dirty="0" smtClean="0">
                <a:solidFill>
                  <a:schemeClr val="bg1"/>
                </a:solidFill>
              </a:rPr>
              <a:t> СОКИ «Движение».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0739" y="5522049"/>
            <a:ext cx="3312368" cy="20459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371" y="5411197"/>
            <a:ext cx="2968804" cy="21567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528" y="3276005"/>
            <a:ext cx="2907057" cy="2468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1827" y="5443607"/>
            <a:ext cx="3381430" cy="21567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0739" y="1259781"/>
            <a:ext cx="3621088" cy="2151883"/>
          </a:xfrm>
          <a:prstGeom prst="rect">
            <a:avLst/>
          </a:prstGeom>
          <a:noFill/>
          <a:ln>
            <a:noFill/>
          </a:ln>
          <a:effectLst>
            <a:glow rad="139700">
              <a:srgbClr val="00B0F0">
                <a:alpha val="40000"/>
              </a:srgbClr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95" y="179593"/>
            <a:ext cx="1307546" cy="12985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043" y="239502"/>
            <a:ext cx="1291523" cy="12747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5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3294"/>
            <a:ext cx="10831141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107652"/>
            <a:ext cx="10297144" cy="174894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 период подготовки к Всероссийскому физкультурно-спортивному фестивалю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инвалидов с поражением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опорно-двигательного аппарата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«Пара-Крым 2019», 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в городском округе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Подольск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состоялись соревнования по легкой атлетике в рамках Фестиваля спорта инвалидов Московской области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Судейство масштабного мероприятия обеспечили специалисты МАУ </a:t>
            </a:r>
            <a:r>
              <a:rPr lang="ru-RU" sz="1600" i="1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«Спортивно-оздоровительный клуб инвалидов </a:t>
            </a:r>
            <a:r>
              <a:rPr lang="ru-RU" sz="1600" i="1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«Движение» </a:t>
            </a:r>
            <a:r>
              <a:rPr lang="ru-RU" sz="16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12" y="1881982"/>
            <a:ext cx="3168352" cy="237626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76" y="4869173"/>
            <a:ext cx="3096682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1324" y="4870200"/>
            <a:ext cx="3161112" cy="228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5619" y="1907370"/>
            <a:ext cx="3316817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284" y="4869173"/>
            <a:ext cx="4824535" cy="2322376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159" y="1907370"/>
            <a:ext cx="4106784" cy="273678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1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837862" cy="772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371" y="0"/>
            <a:ext cx="10225136" cy="2058943"/>
          </a:xfrm>
          <a:effectLst/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700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За 15 лет организована работа спортивных и оздоровительных секций, которые посещают почти 100 человек с ограниченными возможностями здоровья, 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 т.ч. 30 детей  и  подростков с ограничениями жизнедеятельности и 12 молодых  инвалидов  (до 30 лет)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! Сейчас в клубе 9 направлений: конный спорт, стрельба из пневматического оружия, </a:t>
            </a:r>
            <a:r>
              <a:rPr lang="ru-RU" sz="1600" i="1" dirty="0" err="1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бочча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600" i="1" dirty="0" err="1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, бильярд, настольный теннис, шашки, оздоровительное плавание, лечебная физическая культура, настольные спортивные игры.</a:t>
            </a:r>
            <a:endParaRPr lang="ru-RU" sz="1600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26843" y="1936303"/>
            <a:ext cx="3486224" cy="42919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939211" y="2123877"/>
            <a:ext cx="2678062" cy="15704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406" y="5580261"/>
            <a:ext cx="2718661" cy="18742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9211" y="3780061"/>
            <a:ext cx="2666820" cy="17778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05" y="3728770"/>
            <a:ext cx="2720579" cy="191875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Объект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19" y="5508253"/>
            <a:ext cx="2593784" cy="19453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71806" y="2058944"/>
            <a:ext cx="2880319" cy="16549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3" cstate="print"/>
          <a:stretch>
            <a:fillRect/>
          </a:stretch>
        </p:blipFill>
        <p:spPr>
          <a:xfrm>
            <a:off x="3126776" y="3694303"/>
            <a:ext cx="1672801" cy="2515892"/>
          </a:xfrm>
          <a:effectLst>
            <a:glow rad="139700">
              <a:schemeClr val="accent2">
                <a:satMod val="175000"/>
                <a:alpha val="40000"/>
              </a:schemeClr>
            </a:glow>
            <a:softEdge rad="254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0949" y="2078256"/>
            <a:ext cx="2300296" cy="15648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573" y="5604973"/>
            <a:ext cx="2888643" cy="19635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28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6" y="5319665"/>
            <a:ext cx="209073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0539" y="0"/>
            <a:ext cx="8712968" cy="2915965"/>
          </a:xfrm>
          <a:effectLst/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5-й Всероссийский физкультурно-спортивный фестиваль «Пара-Крым» для инвалидов с поражением опорно-двигательного аппарата, на который направили свои команды 66 региональных организаций Всероссийского общества инвалидов от Калининграда до Приморья, от Мурманска до Краснодарского края, завершился в гостеприимном городе Евпатория. Павел Борисов в составе команды Московской городской организации (легкая атлетика) в 4-й раз стал обладателем медали с золотым отливом! В составе главной судейской коллегии Фестиваль проводили сотрудники МАУ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СОКИ «Движение» Круглова Т.Д.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А.Л.</a:t>
            </a:r>
          </a:p>
          <a:p>
            <a:pPr algn="just">
              <a:lnSpc>
                <a:spcPct val="120000"/>
              </a:lnSpc>
            </a:pPr>
            <a:endParaRPr lang="ru-RU" sz="1400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54635" y="2555925"/>
            <a:ext cx="2789961" cy="209247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06763" y="5508253"/>
            <a:ext cx="3084431" cy="201974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4355" y="395685"/>
            <a:ext cx="1712352" cy="17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4355" y="5220221"/>
            <a:ext cx="3456384" cy="2304256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47123" y="5220221"/>
            <a:ext cx="3456384" cy="2304256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402707" y="4140101"/>
            <a:ext cx="4011612" cy="153182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562947" y="2555925"/>
            <a:ext cx="2981982" cy="223648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8155235" y="2555925"/>
            <a:ext cx="2466604" cy="3069973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34355" y="2555925"/>
            <a:ext cx="2466604" cy="257517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0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56" y="0"/>
            <a:ext cx="10777429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2427" y="107654"/>
            <a:ext cx="8928992" cy="223224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  "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МИНУТА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МОЛЧАНИЯ» в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память о погибших в годы Великой Отечественной войны,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предворяла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 9 мая все матчи Чемпионата России по мини-футболу среди незрячих спортсменов, который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состоялся в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подмосковном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городе Раменское. Турнир в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Раменском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в качестве арбитра обслуживал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судья Республиканской категории Александр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5155" y="5727806"/>
            <a:ext cx="3253804" cy="19166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5726202"/>
            <a:ext cx="3253665" cy="188403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9050" y="4541446"/>
            <a:ext cx="3247155" cy="17128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8085" y="4417836"/>
            <a:ext cx="2659648" cy="188698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6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7863" cy="75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"/>
            <a:ext cx="10837862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-1"/>
            <a:ext cx="9937104" cy="7956526"/>
          </a:xfrm>
          <a:effectLst>
            <a:outerShdw blurRad="50800" dist="38100" dir="2700000" algn="tl" rotWithShape="0">
              <a:srgbClr val="FF0000">
                <a:alpha val="95000"/>
              </a:srgbClr>
            </a:outerShdw>
          </a:effectLst>
        </p:spPr>
        <p:txBody>
          <a:bodyPr>
            <a:noAutofit/>
          </a:bodyPr>
          <a:lstStyle/>
          <a:p>
            <a:pPr lvl="0" algn="ctr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20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Участие в муниципальных, окружных и городских </a:t>
            </a:r>
          </a:p>
          <a:p>
            <a:pPr lvl="0" algn="ctr"/>
            <a:r>
              <a:rPr lang="ru-RU" sz="20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физкультурно-оздоровительных и спортивных мероприятиях. </a:t>
            </a:r>
            <a:endParaRPr lang="ru-RU" sz="20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В 2019 году спортсмены МАУ </a:t>
            </a:r>
            <a:r>
              <a:rPr lang="ru-RU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«Спортивно-оздоровительный  клуб  инвалидов  «Движение» 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приняли участие в соревнованиях различного уровня:</a:t>
            </a:r>
          </a:p>
          <a:p>
            <a:pPr lvl="0" algn="just"/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Международные турниры (Кубок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мира,Европы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Парафестиваль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 – 3. 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Всероссийские соревнования (Чемпионаты, Кубки России) – 8.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Московские городские (Чемпионаты, Кубки, Спартакиады) -14.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Открытые региональные (Чемпионаты, Кубки, Фестивали) – 15.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Открытые Окружные (Спартакиады,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Параспартакиады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 – 14.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Городские соревнования (Чемпионаты, Первенства, Кубки) – 28.</a:t>
            </a: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837862" cy="7704138"/>
          </a:xfrm>
          <a:prstGeom prst="rect">
            <a:avLst/>
          </a:prstGeom>
          <a:noFill/>
          <a:ln>
            <a:noFill/>
          </a:ln>
          <a:effectLst>
            <a:glow rad="203200">
              <a:srgbClr val="FFC000">
                <a:alpha val="40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610619" y="107653"/>
            <a:ext cx="4392488" cy="2376264"/>
          </a:xfrm>
        </p:spPr>
        <p:txBody>
          <a:bodyPr>
            <a:noAutofit/>
          </a:bodyPr>
          <a:lstStyle/>
          <a:p>
            <a:pPr algn="just"/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Троицкие любители игры на бильярде неоднократно становились призерами, как региональных, так и Всероссийских турниров. На прошедших 02-05 августа 2019г. в г.Хабаровск Открытых краевых соревнованиях по бильярдном спорту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Семайкин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Сергей завоевал «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серебрянные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медали и в «Свободной пирамиде», и в игре «Пул-8»!</a:t>
            </a:r>
            <a:endParaRPr lang="ru-RU" sz="1600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6363" y="4068093"/>
            <a:ext cx="2538265" cy="338435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6723" y="4644157"/>
            <a:ext cx="6408712" cy="28322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87083" y="2555925"/>
            <a:ext cx="3670615" cy="244827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3107" y="179661"/>
            <a:ext cx="3600400" cy="23042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8371" y="3996085"/>
            <a:ext cx="2538265" cy="338435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363" y="251669"/>
            <a:ext cx="2215415" cy="26262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610619" y="2627933"/>
            <a:ext cx="323877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2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37863" cy="7704137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72964" y="120095"/>
            <a:ext cx="7206184" cy="1643742"/>
          </a:xfrm>
          <a:effectLst>
            <a:outerShdw blurRad="50800" dist="38100" dir="2700000" algn="tl" rotWithShape="0">
              <a:srgbClr val="FF0000"/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Успешно выступили на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Параспартакиаде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Троицкого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Новомосковского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административных округов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Москвы 2019 года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паралимпийцы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МАУ </a:t>
            </a:r>
            <a:r>
              <a:rPr lang="ru-RU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"Спортивно-оздоровительный клуб инвалидов "Движение" городского округа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Троицк -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активе команды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медаль, из которых 5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золотых!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Шатохин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Владимир, Яшин Сергей и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Покрасова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Валентина  завоевали по 3 награды!</a:t>
            </a:r>
            <a:endParaRPr lang="ru-RU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2563808"/>
            <a:ext cx="6120680" cy="41091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190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139" y="5148213"/>
            <a:ext cx="3216001" cy="23538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7243" y="1795227"/>
            <a:ext cx="2351905" cy="23550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82" y="179661"/>
            <a:ext cx="3178863" cy="23841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93" y="2704146"/>
            <a:ext cx="2949849" cy="2300734"/>
          </a:xfrm>
          <a:prstGeom prst="rect">
            <a:avLst/>
          </a:prstGeom>
          <a:noFill/>
          <a:ln>
            <a:noFill/>
          </a:ln>
          <a:effectLst>
            <a:glow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363" y="4971603"/>
            <a:ext cx="3346450" cy="24432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787" y="1795227"/>
            <a:ext cx="3352800" cy="153716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53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6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3673211" y="179661"/>
            <a:ext cx="7074311" cy="1152492"/>
          </a:xfrm>
          <a:effectLst>
            <a:outerShdw blurRad="50800" dist="50800" dir="5400000" algn="ctr" rotWithShape="0">
              <a:srgbClr val="FFC000"/>
            </a:outerShd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Ежегодно члены МАУ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СОКИ «Движение» принимает активное участие в Московской комплексной межокружной Спартакиаде «Мир равных возможностей».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2018 году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команда по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стала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бронзовым призером турнира по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а Татьяна Круглова 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победила в соревнованиях по плаванию среди лиц с поражением опорно-двигательного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аппарата! Сотрудники клуба награждены Почетными грамотами Департамента физической культуры и спорта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г.Москвы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819" y="179661"/>
            <a:ext cx="3528392" cy="20080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3160" y="2225892"/>
            <a:ext cx="2508954" cy="33452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35" y="2411909"/>
            <a:ext cx="3132788" cy="25361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35" y="5292229"/>
            <a:ext cx="2990160" cy="22426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3540" y="5039008"/>
            <a:ext cx="3130781" cy="25241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0925" y="5447248"/>
            <a:ext cx="3273425" cy="208760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1650" y="2187673"/>
            <a:ext cx="2094562" cy="316907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5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490939" y="138303"/>
            <a:ext cx="5112568" cy="1769549"/>
          </a:xfrm>
          <a:effectLst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Троицкие стрелки из пневматического оружия не остаются без наград ни на одном региональном турнире. Победителями Чемпионата Москвы 2019 г. </a:t>
            </a:r>
            <a:r>
              <a:rPr lang="ru-RU" sz="14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среди лиц с поражением опорно-двигательного аппарата 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стали Владимир </a:t>
            </a:r>
            <a:r>
              <a:rPr lang="ru-RU" sz="14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Шатохин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и Сергей </a:t>
            </a:r>
            <a:r>
              <a:rPr lang="ru-RU" sz="14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Семайкин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а призерами Александр </a:t>
            </a:r>
            <a:r>
              <a:rPr lang="ru-RU" sz="14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Татьяна Круглова, Алексей </a:t>
            </a:r>
            <a:r>
              <a:rPr lang="ru-RU" sz="14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Цатов</a:t>
            </a:r>
            <a:r>
              <a:rPr lang="ru-RU" sz="1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Елена Юрина, Максим Мягких, Дмитрий Фролов!  </a:t>
            </a:r>
            <a:endParaRPr lang="ru-RU" sz="14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4355" y="4716165"/>
            <a:ext cx="4986883" cy="27719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4355" y="0"/>
            <a:ext cx="4392488" cy="21968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23187" y="1763837"/>
            <a:ext cx="2808312" cy="2088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52397" y="4788173"/>
            <a:ext cx="2287236" cy="26587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43067" y="3348013"/>
            <a:ext cx="2710561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74915" y="4860181"/>
            <a:ext cx="2385877" cy="2561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106563" y="2123877"/>
            <a:ext cx="2152320" cy="2561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06363" y="2699941"/>
            <a:ext cx="2216297" cy="2561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6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0963547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92" y="1547813"/>
            <a:ext cx="6426359" cy="4320480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28026" y="6031501"/>
            <a:ext cx="5355201" cy="1499482"/>
          </a:xfrm>
          <a:effectLst>
            <a:outerShdw blurRad="50800" dist="38100" dir="2700000" algn="tl" rotWithShape="0">
              <a:srgbClr val="FF0000">
                <a:alpha val="76000"/>
              </a:srgbClr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течение 5 лет с 2013 года сборную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формировал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директор МАУ </a:t>
            </a:r>
            <a:r>
              <a:rPr lang="ru-RU" sz="15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СОКИ «Движение»,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А.Л. Четыре года подряд команда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самого молодого округа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столицы, основу которой составляли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тройчане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завоевывали призовые места </a:t>
            </a:r>
            <a:r>
              <a:rPr lang="ru-RU" sz="15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общекомандном 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зачете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Параспартакиады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Москвы! Причем в 2015-2016 </a:t>
            </a:r>
            <a:r>
              <a:rPr lang="ru-RU" sz="15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15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была победителем!</a:t>
            </a:r>
            <a:endParaRPr lang="ru-RU" sz="15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6097" y="467117"/>
            <a:ext cx="3165002" cy="1780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1099" y="105532"/>
            <a:ext cx="3879829" cy="24415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366" y="68498"/>
            <a:ext cx="3618731" cy="25775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7535" y="5745353"/>
            <a:ext cx="2480253" cy="173708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528" y="5725995"/>
            <a:ext cx="2580660" cy="18049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0240" y="3875389"/>
            <a:ext cx="2387548" cy="170424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97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37863" cy="7704137"/>
          </a:xfrm>
          <a:effectLst>
            <a:glow rad="2032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6723" y="120096"/>
            <a:ext cx="5472608" cy="1787757"/>
          </a:xfrm>
          <a:effectLst>
            <a:outerShdw blurRad="50800" dist="38100" dir="2700000" algn="tl" rotWithShape="0">
              <a:srgbClr val="FF0000"/>
            </a:outerShdw>
          </a:effectLst>
        </p:spPr>
        <p:txBody>
          <a:bodyPr>
            <a:noAutofit/>
          </a:bodyPr>
          <a:lstStyle/>
          <a:p>
            <a:pPr lvl="0" algn="just"/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Оригинальные выступления в конкурсе «Приветствие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»,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яркие победы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боулинге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стрельбе, танцах и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жульбаке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соревнованиях по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лазертагу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и в «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Командообразовании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Паратуриады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г.Москвы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доброжелательность 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– визитная карточка сборной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основу которой составляют </a:t>
            </a:r>
            <a:r>
              <a:rPr lang="ru-RU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паралимпийцы</a:t>
            </a:r>
            <a:r>
              <a:rPr lang="ru-RU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Троицка! </a:t>
            </a:r>
            <a:endParaRPr lang="ru-RU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Объект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113" y="4943726"/>
            <a:ext cx="3423444" cy="262789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594" y="2909788"/>
            <a:ext cx="3170238" cy="20997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8835" y="1835845"/>
            <a:ext cx="2864088" cy="19091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460" y="4882987"/>
            <a:ext cx="4297173" cy="268863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4" y="128124"/>
            <a:ext cx="3322591" cy="192374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6963" y="1849561"/>
            <a:ext cx="3914374" cy="269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331" y="128124"/>
            <a:ext cx="1642159" cy="2479338"/>
          </a:xfrm>
          <a:prstGeom prst="rect">
            <a:avLst/>
          </a:prstGeom>
          <a:noFill/>
          <a:ln>
            <a:noFill/>
          </a:ln>
          <a:effectLst>
            <a:glow rad="127000">
              <a:srgbClr val="00B050">
                <a:alpha val="46000"/>
              </a:srgb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71" y="3264570"/>
            <a:ext cx="3240360" cy="217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47" y="4833381"/>
            <a:ext cx="2045362" cy="27382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724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Users\User\Desktop\документы МАУ СОКИ Движение\КОНКУРСЫ\Конкурс МО\Подольск\1280px-Administration_of_Podolsk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61675" cy="939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837863" cy="77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4755" y="251669"/>
            <a:ext cx="6768752" cy="2160240"/>
          </a:xfr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rtlCol="0">
            <a:noAutofit/>
          </a:bodyPr>
          <a:lstStyle/>
          <a:p>
            <a:pPr algn="just" defTabSz="1058979">
              <a:defRPr/>
            </a:pPr>
            <a:r>
              <a:rPr lang="ru-RU" sz="1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Волейбол сидя – игра для людей с поражением опорно-двигательного аппарата, имеющая давние традиции в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Троицке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Команда «Движение» была победителем первого Чемпионата Московской области в далеком 2007 году. Интерес к игре не ослабел и сейчас: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тройчане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ежегодно входят в число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призеров Фестиваля спорта инвалидов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Московской области, проводимого в городе Егорьевск.  </a:t>
            </a:r>
            <a:b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Звание «Мастеров спорта России» 29 мая 2019 года присвоено Кругловой Татьяне и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Хамулину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Александру – призерам Чемпионата России!</a:t>
            </a:r>
            <a:endParaRPr lang="ru-RU" sz="1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375952" y="5506860"/>
            <a:ext cx="3268340" cy="16130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8799" y="197339"/>
            <a:ext cx="3216604" cy="2304256"/>
          </a:xfrm>
          <a:prstGeom prst="rect">
            <a:avLst/>
          </a:prstGeom>
          <a:noFill/>
          <a:ln>
            <a:noFill/>
          </a:ln>
          <a:effectLst>
            <a:glow rad="190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22387" y="2587255"/>
            <a:ext cx="2109918" cy="24576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690739" y="2592396"/>
            <a:ext cx="3528392" cy="24524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34355" y="5436245"/>
            <a:ext cx="2952328" cy="17610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898651" y="5220221"/>
            <a:ext cx="5112568" cy="22520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344456" y="2592396"/>
            <a:ext cx="2020661" cy="24576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9153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8571" y="1"/>
            <a:ext cx="6696743" cy="1547811"/>
          </a:xfrm>
        </p:spPr>
        <p:txBody>
          <a:bodyPr>
            <a:noAutofit/>
          </a:bodyPr>
          <a:lstStyle/>
          <a:p>
            <a:pPr lvl="0" algn="just"/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ДЛЯ ВОСПИТАННИКОВ РЕАБИЛИТАЦИОННОГО ЦЕНТРА «СОЛНЫШКО» организованы  тренировочные занятия по настольным спортивным играм и </a:t>
            </a:r>
            <a:r>
              <a:rPr lang="ru-RU" sz="16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систематически проводятся соревнования, что способствует повышению самооценки детей-инвалидов.</a:t>
            </a:r>
            <a:endParaRPr lang="ru-RU" sz="16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9211" y="4684832"/>
            <a:ext cx="2810171" cy="28466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464" y="1465281"/>
            <a:ext cx="4044680" cy="20956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4871" y="2243578"/>
            <a:ext cx="2534511" cy="23749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1692" y="1267548"/>
            <a:ext cx="3122563" cy="17564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260" y="238430"/>
            <a:ext cx="1846164" cy="173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4255" y="272421"/>
            <a:ext cx="1710246" cy="166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2552" y="5436245"/>
            <a:ext cx="3816424" cy="21467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6644" y="4140101"/>
            <a:ext cx="3658189" cy="20311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90" y="2682576"/>
            <a:ext cx="1887947" cy="29150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37" y="5020705"/>
            <a:ext cx="1884362" cy="25638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85" y="3486678"/>
            <a:ext cx="3072634" cy="17283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618" y="2145769"/>
            <a:ext cx="1281964" cy="21871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038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80379"/>
            <a:ext cx="10968038" cy="83529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088" y="2720307"/>
            <a:ext cx="3336511" cy="23762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355" y="107652"/>
            <a:ext cx="10441160" cy="261084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FFC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«Бронза» Чемпионата России по пулевой стрельбе (упр.В-9) среди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спортсменов с П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ОДА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в упорной борьбе досталась заместителю директора МАУ </a:t>
            </a:r>
            <a:r>
              <a:rPr lang="ru-RU" sz="1600" i="1" dirty="0" err="1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«Спортивно-оздоровительный клуб инвалидов «Движение» городского округа Троицк в городе Москве Владимиру </a:t>
            </a:r>
            <a:r>
              <a:rPr lang="ru-RU" sz="1600" i="1" dirty="0" err="1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Шатохину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   В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ходе соревнований, состоявшихся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01-06 августа 2019 г. в Краснодаре,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о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н повторил прошлогодний успех и подтвердил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звание «Мастера спорта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России», войдя в 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состав </a:t>
            </a:r>
            <a:r>
              <a:rPr lang="ru-RU" sz="1600" i="1" dirty="0" err="1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Паралимпийской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сборной страны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! Сборная Москвы на турнире впервые стала  6-й в командном зачете. Кроме того, </a:t>
            </a:r>
            <a:r>
              <a:rPr lang="ru-RU" sz="1600" i="1" dirty="0" err="1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А.Л. Был заряжающим не только у Владимира, но и у представителя Белгородской области </a:t>
            </a:r>
            <a:r>
              <a:rPr lang="ru-RU" sz="1600" i="1" dirty="0" err="1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Плетниковой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Татьяны, ставшей Чемпионом России</a:t>
            </a:r>
            <a:r>
              <a:rPr lang="ru-RU" sz="1600" i="1" dirty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(В-4) </a:t>
            </a:r>
            <a:endParaRPr lang="ru-RU" sz="1600" i="1" dirty="0">
              <a:solidFill>
                <a:srgbClr val="0000FF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7139" y="5193440"/>
            <a:ext cx="1775730" cy="24635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557" y="5312326"/>
            <a:ext cx="1692177" cy="225623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325" y="2718496"/>
            <a:ext cx="3258966" cy="23780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2734975"/>
            <a:ext cx="3170766" cy="23780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5245298"/>
            <a:ext cx="3077954" cy="23780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0129" y="5223885"/>
            <a:ext cx="3078162" cy="237074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5518" y="5281057"/>
            <a:ext cx="1901825" cy="22564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-252387"/>
            <a:ext cx="10968038" cy="8352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0579" y="107653"/>
            <a:ext cx="8352927" cy="2376264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FFC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Регулярно принимают участие в Чемпионатах России по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новусу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этапах Кубков Европы  и мира представители МАУ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СОКИ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«Движение» Владимир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и Александр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причем последнему удалось пробиться в десятку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сильнейших на ЧР, а в 2018 году на Международном рейтинговом турнире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-й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этап Кубка Европы среди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инвалидов «Белые ночи» он смог занять 3 место! Летом 2019 года  сразу 2 тандема приняли участие в Московском парном турнире (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- Яшин и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Вылобкова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-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).</a:t>
            </a:r>
            <a:endParaRPr lang="ru-RU" sz="1600" i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02907" y="2555925"/>
            <a:ext cx="3024336" cy="255592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251669"/>
            <a:ext cx="2394595" cy="208823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2627933"/>
            <a:ext cx="2832209" cy="252028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5240059"/>
            <a:ext cx="4266804" cy="246407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011219" y="2555925"/>
            <a:ext cx="2592288" cy="250070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Объект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3" y="2555925"/>
            <a:ext cx="3240360" cy="2520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78771" y="5198897"/>
            <a:ext cx="3251586" cy="250524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51869"/>
            <a:ext cx="2371698" cy="98658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147123" y="5249908"/>
            <a:ext cx="3467610" cy="245423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7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80379"/>
            <a:ext cx="10968038" cy="83529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210" y="2592872"/>
            <a:ext cx="4176464" cy="25181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18531" y="107652"/>
            <a:ext cx="8800735" cy="256775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endParaRPr lang="ru-RU" sz="1400" i="1" dirty="0">
              <a:solidFill>
                <a:srgbClr val="FFC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</a:p>
          <a:p>
            <a:pPr lvl="0" algn="just">
              <a:lnSpc>
                <a:spcPct val="120000"/>
              </a:lnSpc>
            </a:pPr>
            <a:r>
              <a:rPr lang="ru-RU" sz="1400" i="1" dirty="0">
                <a:latin typeface="Arial" pitchFamily="34" charset="0"/>
                <a:ea typeface="Times New Roman"/>
                <a:cs typeface="Arial" pitchFamily="34" charset="0"/>
              </a:rPr>
              <a:t>       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Призером Всероссийских соревнований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 конному спорту по программе "Специальная Олимпиада"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второй год подряд стала Белова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Юлия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воспитанница тренера-преподавателя высшей категории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Косыревой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С.Ф. Среди ее подопечных победители и призеры Чемпионатов России и Международных соревнований по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паралимпийской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выездке (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Захарутин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Андрей, Конева Ирина, Рябова Ксения, ушедшая из жизни в 2018 году). В настоящее время в команде проходит смена поколения: юные воспитанники добиваются первых успехов на московских городских и региональных турнирах по конному спорту! </a:t>
            </a:r>
            <a:endParaRPr lang="ru-RU" sz="1600" i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39" y="5365834"/>
            <a:ext cx="2664296" cy="212217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471" y="5311193"/>
            <a:ext cx="5279214" cy="2329162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8878" y="2733143"/>
            <a:ext cx="3168352" cy="212802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39" y="224727"/>
            <a:ext cx="1877582" cy="23681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80034"/>
            <a:ext cx="3275229" cy="233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067" y="4581489"/>
            <a:ext cx="1104206" cy="103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4783" y="5496363"/>
            <a:ext cx="2786120" cy="19916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01" y="0"/>
            <a:ext cx="10747524" cy="77041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91" y="138847"/>
            <a:ext cx="2019746" cy="22852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354" y="6084317"/>
            <a:ext cx="10475476" cy="1440160"/>
          </a:xfrm>
        </p:spPr>
        <p:txBody>
          <a:bodyPr>
            <a:noAutofit/>
          </a:bodyPr>
          <a:lstStyle/>
          <a:p>
            <a:pPr lvl="0" algn="just"/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ЗОЛОТОЙ ЛЕВ" ЕДЕТ В ТРОИЦК!</a:t>
            </a:r>
          </a:p>
          <a:p>
            <a:pPr lvl="0" algn="just"/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XV Международная спартакиада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инваспорта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"ЗОЛОТОЙ ЛЕВ", посвященная Дню независимости Республики Беларусь, прошла в городе Могилев. П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рограмма 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состояла из 8 видов спорта: армрестлинг, гонки на колясках,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корнхолл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новус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стрельба из пневматической винтовки. Борьбу за главный приз вели 12 команд из Беларуси, 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Украины, России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Завоевав 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14 медалей, 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дебютанты 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турнира 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из МАУ </a:t>
            </a:r>
            <a:r>
              <a:rPr lang="ru-RU" sz="14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"Спортивно-оздоровительный клуб инвалидов "</a:t>
            </a:r>
            <a:r>
              <a:rPr lang="ru-RU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Движение», приручили </a:t>
            </a:r>
            <a:r>
              <a:rPr lang="ru-RU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"ЗОЛОТОГО ЛЬВА" и привезли его в Троицк! </a:t>
            </a: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53" y="62282"/>
            <a:ext cx="3708290" cy="30474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118" y="880001"/>
            <a:ext cx="2017712" cy="2128488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225" y="138177"/>
            <a:ext cx="2585418" cy="1806068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760" y="1944245"/>
            <a:ext cx="2592288" cy="1722114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043" y="2038194"/>
            <a:ext cx="3385864" cy="16281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33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677" y="0"/>
            <a:ext cx="10891540" cy="131360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" y="1"/>
            <a:ext cx="10837863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306362" y="179661"/>
            <a:ext cx="10369153" cy="1512168"/>
          </a:xfrm>
          <a:effectLst>
            <a:outerShdw blurRad="50800" dist="38100" dir="2700000" sx="71000" sy="71000" algn="tl" rotWithShape="0">
              <a:srgbClr val="002060">
                <a:alpha val="97000"/>
              </a:srgbClr>
            </a:outerShd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Открытый Кубок «Корсара» состоялся в первые выходные сентября в городском округе Подольск. Команды из 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городов 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Подмосковья боролись 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 награды в 10 видах программы: стрельба из пневматического оружия (пистолет и винтовка), шахматы, настольный теннис, толкание ядра, игры </a:t>
            </a:r>
            <a:r>
              <a:rPr lang="ru-RU" sz="16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6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городошный и гиревой спорт, </a:t>
            </a:r>
            <a:r>
              <a:rPr lang="ru-RU" sz="16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квадратлон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 Троицкие </a:t>
            </a:r>
            <a:r>
              <a:rPr lang="ru-RU" sz="16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паралимпийцы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завоевали 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более 30 медалей и заняли </a:t>
            </a: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второе место в </a:t>
            </a:r>
            <a:r>
              <a:rPr lang="ru-RU" sz="16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командном зачете!</a:t>
            </a:r>
            <a:endParaRPr lang="ru-RU" sz="16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363" y="1691829"/>
            <a:ext cx="3888432" cy="22322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10819" y="1691829"/>
            <a:ext cx="2565015" cy="342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8491" y="3348013"/>
            <a:ext cx="2814053" cy="178095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123" y="5004197"/>
            <a:ext cx="3501114" cy="21272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5508253"/>
            <a:ext cx="3672408" cy="16170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3987" y="4644157"/>
            <a:ext cx="1080120" cy="114567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3147" y="1763837"/>
            <a:ext cx="3168352" cy="1944216"/>
          </a:xfrm>
          <a:prstGeom prst="rect">
            <a:avLst/>
          </a:prstGeom>
          <a:noFill/>
          <a:ln>
            <a:noFill/>
          </a:ln>
          <a:effectLst>
            <a:glow rad="139700">
              <a:srgbClr val="FF0000">
                <a:alpha val="4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474715" y="5292229"/>
            <a:ext cx="364826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10963547" cy="76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4355" y="2699941"/>
            <a:ext cx="2639124" cy="22847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0"/>
            <a:ext cx="10225136" cy="2555925"/>
          </a:xfrm>
          <a:effectLst/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00FF"/>
                </a:solidFill>
                <a:latin typeface="Arial" pitchFamily="34" charset="0"/>
                <a:ea typeface="Times New Roman"/>
                <a:cs typeface="Arial" pitchFamily="34" charset="0"/>
              </a:rPr>
              <a:t>      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 рамках Всероссийского физкультурно-спортивного фестиваля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людей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для инвалидов с поражением ОДА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Пара-Крым 2019», Федерация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настольных спортивных игр России (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президент -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Гунтарс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Бралитис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) организовала турнир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по многоборью (</a:t>
            </a:r>
            <a:r>
              <a:rPr lang="ru-RU" sz="1600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жульбак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шаффлборд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джакколо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кульбутто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новус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). Победителем в третий год подряд стал директор МАУ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 Александр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Кроме того, победив и в мужском (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Хамулин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А.), и в женском (Чечеткина А.) турнирах по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новусу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команда Москвы лишь немного уступила в споре за общекомандное первенство сборной Брянской области! Свой вклад в это достижение внесли Роман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Шкабар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Татьяна Круглова – представители судейского корпуса основной части Фестиваля.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10704" y="2699941"/>
            <a:ext cx="3427159" cy="2284773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74715" y="2699941"/>
            <a:ext cx="3034585" cy="227593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898651" y="2771949"/>
            <a:ext cx="17123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58691" y="5220221"/>
            <a:ext cx="4176464" cy="23042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62347" y="5292229"/>
            <a:ext cx="3181333" cy="21208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435155" y="5220221"/>
            <a:ext cx="3402708" cy="22534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0979" y="2483917"/>
            <a:ext cx="2003245" cy="184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041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6363" y="19508"/>
            <a:ext cx="10369152" cy="4192601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srgbClr val="FFC000">
                <a:alpha val="40000"/>
              </a:srgbClr>
            </a:outerShd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i="1" dirty="0">
              <a:solidFill>
                <a:srgbClr val="7030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Профессионализм, добросовестный труд, высокие личные спортивные достижения сотрудников МАУ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«Спортивно-оздоровительный клуб инвалидов «Движение» отмечены:</a:t>
            </a: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Круглова Т.Д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Почетная грамота главой городского округа Троицк в городе Москве;  </a:t>
            </a: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Шатохин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В.Н. – удостоился «Доски почета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» городского округа Троицк в городе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Москве</a:t>
            </a: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Почетная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грамота главой городского округа Троицк в городе Москве; </a:t>
            </a:r>
            <a:endParaRPr lang="ru-RU" sz="1600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Яшин С.А. – Памятный знак «40 лет Троицку»;</a:t>
            </a:r>
          </a:p>
          <a:p>
            <a:pPr lvl="0" algn="just">
              <a:lnSpc>
                <a:spcPct val="12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1600" i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Хамулин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А.Л. – «Лучший организатор спортивно-массовой работы по месту жительства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городе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Москве» (2 место);</a:t>
            </a:r>
          </a:p>
          <a:p>
            <a:pPr lvl="0" algn="just">
              <a:lnSpc>
                <a:spcPct val="120000"/>
              </a:lnSpc>
            </a:pP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Елисеева Евгения (призер Чемпионата России по пауэрлифтингу, «Кандидат в мастера спорта России») –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Благодарностью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главы городского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округа Троицк в городе Москве; </a:t>
            </a:r>
            <a:endParaRPr lang="ru-RU" sz="1600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5750" lvl="0" indent="-285750" algn="just">
              <a:lnSpc>
                <a:spcPct val="120000"/>
              </a:lnSpc>
              <a:buFontTx/>
              <a:buChar char="-"/>
            </a:pPr>
            <a:endParaRPr lang="ru-RU" sz="1600" i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52" y="3499687"/>
            <a:ext cx="2332930" cy="20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571" y="4986270"/>
            <a:ext cx="2621274" cy="266613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987" y="5380626"/>
            <a:ext cx="2509289" cy="224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4795" y="3454948"/>
            <a:ext cx="2744912" cy="22488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9211" y="3499688"/>
            <a:ext cx="2743038" cy="24406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7863" cy="75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"/>
            <a:ext cx="10837862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-1"/>
            <a:ext cx="9937104" cy="6328458"/>
          </a:xfrm>
          <a:effectLst>
            <a:outerShdw blurRad="50800" dist="38100" dir="2700000" algn="tl" rotWithShape="0">
              <a:srgbClr val="FF0000">
                <a:alpha val="95000"/>
              </a:srgbClr>
            </a:outerShdw>
          </a:effectLst>
        </p:spPr>
        <p:txBody>
          <a:bodyPr>
            <a:noAutofit/>
          </a:bodyPr>
          <a:lstStyle/>
          <a:p>
            <a:pPr lvl="0" algn="ctr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20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18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Информационное обеспечение муниципальных, окружных и городских </a:t>
            </a:r>
          </a:p>
          <a:p>
            <a:pPr lvl="0" algn="ctr"/>
            <a:r>
              <a:rPr lang="ru-RU" sz="18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физкультурно-оздоровительных и спортивных мероприятиях. </a:t>
            </a:r>
            <a:endParaRPr lang="ru-RU" sz="18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sz="1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В течение года информация о всех мероприятиях, проводимых       МАУ </a:t>
            </a:r>
            <a:r>
              <a:rPr lang="ru-RU" sz="18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«Спортивно-оздоровительный  клуб  инвалидов  «Движение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», а также об участии спортсменов учреждения в соревнованиях различного уровня передаётся на: </a:t>
            </a:r>
          </a:p>
          <a:p>
            <a:pPr lvl="0" algn="just"/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   сайт Администрации городского округа Троицк в городе Москве;</a:t>
            </a:r>
          </a:p>
          <a:p>
            <a:pPr marL="342900" lvl="0" indent="-342900" algn="just">
              <a:buFontTx/>
              <a:buChar char="-"/>
            </a:pP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айт </a:t>
            </a:r>
            <a:r>
              <a:rPr lang="ru-RU" sz="18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Троицкинформагенства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газета «Городской ритм»;</a:t>
            </a:r>
          </a:p>
          <a:p>
            <a:pPr marL="342900" lvl="0" indent="-342900" algn="just">
              <a:buFontTx/>
              <a:buChar char="-"/>
            </a:pP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айт ГБУ </a:t>
            </a: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8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ЦФКиС</a:t>
            </a: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г. Москвы» 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Москомспорта;</a:t>
            </a:r>
          </a:p>
          <a:p>
            <a:pPr marL="342900" lvl="0" indent="-342900" algn="just">
              <a:buFontTx/>
              <a:buChar char="-"/>
            </a:pP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айт Московской городской организации инвалидов ВОИ.</a:t>
            </a:r>
            <a:endParaRPr lang="ru-RU" sz="1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Физкультурно-оздоровительные </a:t>
            </a:r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спортивные мероприятия учреждения освещаются в прессе и на телевидении. Руководители приглашаются для участия в передаче «Прямом эфир» канала </a:t>
            </a:r>
            <a:r>
              <a:rPr lang="ru-RU" sz="18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ТроТеК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18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Для информирования населения о проводимых мероприятиях размещаются объявления.</a:t>
            </a:r>
          </a:p>
          <a:p>
            <a:pPr lvl="0" algn="just"/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0698" y="5250023"/>
            <a:ext cx="4365625" cy="21568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5" y="5250023"/>
            <a:ext cx="2981971" cy="210776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5195" y="5253215"/>
            <a:ext cx="2907184" cy="210138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1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50" y="0"/>
            <a:ext cx="10657183" cy="599466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450379" y="0"/>
            <a:ext cx="10081120" cy="1619821"/>
          </a:xfrm>
          <a:effectLst>
            <a:outerShdw blurRad="50800" dist="38100" dir="2700000" algn="tl" rotWithShape="0">
              <a:srgbClr val="FFFF00">
                <a:alpha val="80000"/>
              </a:srgbClr>
            </a:outerShdw>
          </a:effectLst>
        </p:spPr>
        <p:txBody>
          <a:bodyPr>
            <a:noAutofit/>
          </a:bodyPr>
          <a:lstStyle/>
          <a:p>
            <a:pPr algn="just" defTabSz="1057970"/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Два столь необходимых подарка накануне Нового 2017 года сделала администрация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городского округа Троицк в городе Москве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Муниципальному автономному учреждению физической культуры и спорта «Спортивно-оздоровительный клуб инвалидов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«Движение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»: </a:t>
            </a:r>
          </a:p>
          <a:p>
            <a:pPr algn="just" defTabSz="1057970"/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приобрела микроавтобус «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Volkswagen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14 мест с подъёмником для инвалидных колясок;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defTabSz="1057970"/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выделила дополнительное помещение, где после ремонта оборудовали зал с тиром.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5" y="5346441"/>
            <a:ext cx="3328988" cy="22193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139" y="5503718"/>
            <a:ext cx="3328987" cy="206204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46" y="5346442"/>
            <a:ext cx="3601789" cy="22859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8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0837863" cy="75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"/>
            <a:ext cx="10837862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9" y="0"/>
            <a:ext cx="10009112" cy="7956525"/>
          </a:xfrm>
          <a:effectLst>
            <a:outerShdw blurRad="50800" dist="38100" dir="2700000" algn="tl" rotWithShape="0">
              <a:srgbClr val="FF0000">
                <a:alpha val="95000"/>
              </a:srgbClr>
            </a:outerShdw>
          </a:effectLst>
        </p:spPr>
        <p:txBody>
          <a:bodyPr>
            <a:noAutofit/>
          </a:bodyPr>
          <a:lstStyle/>
          <a:p>
            <a:pPr lvl="0" algn="ctr"/>
            <a:endParaRPr lang="ru-RU" sz="2000" i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Количество  </a:t>
            </a:r>
            <a:r>
              <a:rPr lang="ru-RU" sz="20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проведенных физкультурно-спортивной организацией</a:t>
            </a:r>
          </a:p>
          <a:p>
            <a:pPr lvl="0" algn="ctr"/>
            <a:r>
              <a:rPr lang="ru-RU" sz="2000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2000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изкультурных и спортивных мероприятий. 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В 2018-2019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сотрудники МАУ </a:t>
            </a:r>
            <a:r>
              <a:rPr lang="ru-RU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«Спортивно-оздоровительный  клуб  инвалидов  «Движение»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провели более 50 мероприятий, в том числе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участием детей, подростков с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ограничениями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жизнедеятельности  и молодых  инвалидов: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бочча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20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ашкам;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овус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(морской бильярд);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(настольная спортивная игра);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корнхолл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(настольная спортивная игра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кульбутто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(настольная спортивная игра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);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стрельба из 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пневматического оружия (винтовка и пистолет);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астер-классы по НСИ и спортивной стрельбе в рамках городских и региональных мероприятий;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Первая Спартакиада трудовых коллективов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г.о.Троицк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г.Москве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Окружные соревнования, в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среди детей-инвалидов</a:t>
            </a:r>
          </a:p>
          <a:p>
            <a:pPr marL="342900" lvl="0" indent="-342900" algn="just">
              <a:buFontTx/>
              <a:buChar char="-"/>
            </a:pP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Чемпионаты Троицка для всех желающих по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жульбак</a:t>
            </a:r>
            <a:r>
              <a:rPr lang="ru-RU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стрельбе.</a:t>
            </a: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Tx/>
              <a:buChar char="-"/>
            </a:pPr>
            <a:endParaRPr lang="ru-RU" sz="20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837863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2970659" y="-1"/>
            <a:ext cx="7705485" cy="1835846"/>
          </a:xfrm>
          <a:effectLst/>
        </p:spPr>
        <p:txBody>
          <a:bodyPr>
            <a:noAutofit/>
          </a:bodyPr>
          <a:lstStyle/>
          <a:p>
            <a:pPr algn="just" defTabSz="1057970"/>
            <a:r>
              <a:rPr lang="ru-RU" sz="18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Традиционно МАУ </a:t>
            </a:r>
            <a:r>
              <a:rPr lang="ru-RU" sz="16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СОКИ «Движение» проводит Открытый Кубок городского округа Троицк в городе Москве по </a:t>
            </a:r>
            <a:r>
              <a:rPr lang="ru-RU" sz="16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дартс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посвящённый памяти Алексея Зорина! В нем принимают участие как дети с ограничениями жизнедеятельности, так и не имеющие таковых. Награды призерам вручает мама Алёши, а его сестра Влада сама соревнуется и в 2017-2018 </a:t>
            </a:r>
            <a:r>
              <a:rPr lang="ru-RU" sz="16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становилась победителем. </a:t>
            </a:r>
            <a:endParaRPr lang="ru-RU" sz="16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276" y="1770491"/>
            <a:ext cx="3243262" cy="21621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3" y="35131"/>
            <a:ext cx="312102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506" y="2406712"/>
            <a:ext cx="3113617" cy="23352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0" y="4874698"/>
            <a:ext cx="3090862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659" y="1763837"/>
            <a:ext cx="4409171" cy="2736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844" y="6081992"/>
            <a:ext cx="2466604" cy="14951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7315" y="5516570"/>
            <a:ext cx="2800703" cy="20605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6723" y="3932665"/>
            <a:ext cx="2952957" cy="193672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8018" y="5588578"/>
            <a:ext cx="2874838" cy="198856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3107" y="3929507"/>
            <a:ext cx="3181555" cy="20651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11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501" y="1"/>
            <a:ext cx="10833100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0740" y="107651"/>
            <a:ext cx="6840760" cy="2495751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FFC000">
                <a:alpha val="91000"/>
              </a:srgbClr>
            </a:outerShdw>
          </a:effectLst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400" i="1" dirty="0" smtClean="0">
                <a:solidFill>
                  <a:srgbClr val="FFC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28 февраля во Дворце </a:t>
            </a:r>
            <a:r>
              <a:rPr lang="ru-RU" sz="1600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спорта «Квант» 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прошла </a:t>
            </a:r>
            <a:r>
              <a:rPr lang="ru-RU" sz="1600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6-я зимняя Спартакиада среди дошкольных 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учреждений</a:t>
            </a:r>
            <a:r>
              <a:rPr lang="ru-RU" sz="1600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, в которой приняли участие воспитанники всех 8-ми детских садов Троицка. Их отчаянная борьба держала в напряжении до последнего мгновения. Призеров разделили буквально 5 секунд. Все 96 участников получили медали и наручные часы, а лучшим командам вручили кубки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 Судьями соревнований были и сотрудники МАУ </a:t>
            </a:r>
            <a:r>
              <a:rPr lang="ru-RU" sz="1600" i="1" dirty="0" err="1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СОКИ «Движение».</a:t>
            </a:r>
            <a:endParaRPr lang="ru-RU" sz="16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563" y="5474849"/>
            <a:ext cx="8558978" cy="2146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42" y="2603402"/>
            <a:ext cx="3168353" cy="16450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4513" y="2541189"/>
            <a:ext cx="2319236" cy="170730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83" y="160825"/>
            <a:ext cx="3626489" cy="23560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591" y="4432078"/>
            <a:ext cx="1740499" cy="30543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1970" y="2548205"/>
            <a:ext cx="1950917" cy="286340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8811" y="3631449"/>
            <a:ext cx="2401888" cy="160125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818" y="4564805"/>
            <a:ext cx="2741009" cy="12652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14" y="4187979"/>
            <a:ext cx="24018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019" y="2489667"/>
            <a:ext cx="2401888" cy="15576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6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" y="1"/>
            <a:ext cx="10837435" cy="770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0859" y="1"/>
            <a:ext cx="5904656" cy="2483916"/>
          </a:xfrm>
        </p:spPr>
        <p:txBody>
          <a:bodyPr>
            <a:noAutofit/>
          </a:bodyPr>
          <a:lstStyle/>
          <a:p>
            <a:pPr lvl="0" algn="just"/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Спустя 3 часа в специализированном зале МАУ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СОКИ «Движение» состоялись Вторые Окружные соревнования по настольным спортивным играм для детей с ограничениями жизнедеятельности, проживающих в Троицком и Новомосковском административных округах! Его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соорганизаторами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стали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ОСРДИ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ГБУ «Центр </a:t>
            </a:r>
            <a:r>
              <a:rPr lang="ru-RU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ТиНАО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Благотворительного фонда </a:t>
            </a:r>
            <a:r>
              <a:rPr lang="ru-RU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поддержки 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детей и семьи «Малыш» (руководитель Кузькина Т.П.)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919" y="5623324"/>
            <a:ext cx="3029747" cy="20038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" y="168375"/>
            <a:ext cx="4608512" cy="262556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1824" y="4155023"/>
            <a:ext cx="3034640" cy="201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" y="5767746"/>
            <a:ext cx="2610072" cy="17967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1052" y="4010411"/>
            <a:ext cx="3035300" cy="18123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0899" y="5815870"/>
            <a:ext cx="2888348" cy="18113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428" y="5815870"/>
            <a:ext cx="2638883" cy="18113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19" y="2839139"/>
            <a:ext cx="1613867" cy="19661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03" y="3650520"/>
            <a:ext cx="3250946" cy="201896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1634" y="2393116"/>
            <a:ext cx="3024336" cy="182530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8858" y="2396713"/>
            <a:ext cx="3034956" cy="19734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767844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24002</TotalTime>
  <Words>4355</Words>
  <Application>Microsoft Office PowerPoint</Application>
  <PresentationFormat>Произвольный</PresentationFormat>
  <Paragraphs>202</Paragraphs>
  <Slides>58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Aharoni</vt:lpstr>
      <vt:lpstr>Arial</vt:lpstr>
      <vt:lpstr>Calibri</vt:lpstr>
      <vt:lpstr>Monotype Corsiva</vt:lpstr>
      <vt:lpstr>Times New Roman</vt:lpstr>
      <vt:lpstr>2_Тема Office</vt:lpstr>
      <vt:lpstr>7_Тема Office</vt:lpstr>
      <vt:lpstr>12_Тема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ПОСЛЕ СОЗДАНИЯ ЦЕНТРА ТЕСТИРОВАНИЯ НОРМ ГТО в городском округе Троицк, активное участие в его работе принимали сотрудники МАУ ФКиС СОКИ «Движение».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Волейбол сидя – игра для людей с поражением опорно-двигательного аппарата, имеющая давние традиции в Троицке. Команда «Движение» была победителем первого Чемпионата Московской области в далеком 2007 году. Интерес к игре не ослабел и сейчас: тройчане ежегодно входят в число призеров Фестиваля спорта инвалидов Московской области, проводимого в городе Егорьевск.         Звание «Мастеров спорта России» 29 мая 2019 года присвоено Кругловой Татьяне и Хамулину Александру – призерам Чемпионата России!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Хамулин Александр Леонидович</dc:title>
  <dc:creator>User</dc:creator>
  <cp:lastModifiedBy>Владимир</cp:lastModifiedBy>
  <cp:revision>1706</cp:revision>
  <cp:lastPrinted>2014-07-30T00:00:05Z</cp:lastPrinted>
  <dcterms:created xsi:type="dcterms:W3CDTF">2013-03-27T14:50:53Z</dcterms:created>
  <dcterms:modified xsi:type="dcterms:W3CDTF">2019-10-03T08:11:54Z</dcterms:modified>
</cp:coreProperties>
</file>